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Default Extension="xml" ContentType="application/xml"/>
  <Override PartName="/ppt/tableStyles.xml" ContentType="application/vnd.openxmlformats-officedocument.presentationml.tableStyles+xml"/>
  <Override PartName="/ppt/slideLayouts/slideLayout3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5.xml" ContentType="application/vnd.openxmlformats-officedocument.presentationml.slide+xml"/>
  <Override PartName="/ppt/tags/tag4.xml" ContentType="application/vnd.openxmlformats-officedocument.presentationml.tags+xml"/>
  <Override PartName="/ppt/slideLayouts/slideLayout5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3.xml" ContentType="application/vnd.openxmlformats-officedocument.presentationml.tags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8.xml" ContentType="application/vnd.openxmlformats-officedocument.presentationml.notesSlide+xml"/>
  <Default Extension="png" ContentType="image/png"/>
  <Override PartName="/ppt/slides/slide12.xml" ContentType="application/vnd.openxmlformats-officedocument.presentationml.slide+xml"/>
  <Override PartName="/ppt/slideLayouts/slideLayout38.xml" ContentType="application/vnd.openxmlformats-officedocument.presentationml.slideLayout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9.xml" ContentType="application/vnd.openxmlformats-officedocument.presentationml.tags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37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9.xml" ContentType="application/vnd.openxmlformats-officedocument.presentationml.slide+xml"/>
  <Override PartName="/ppt/tags/tag8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Layouts/slideLayout36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tags/tag7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4.xml" ContentType="application/vnd.openxmlformats-officedocument.presentationml.slideMaster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slideLayouts/slideLayout3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7.xml" ContentType="application/vnd.openxmlformats-officedocument.presentationml.slide+xml"/>
  <Override PartName="/ppt/tags/tag6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Masters/slideMaster3.xml" ContentType="application/vnd.openxmlformats-officedocument.presentationml.slideMaster+xml"/>
  <Override PartName="/ppt/slideLayouts/slideLayout3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tags/tag5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700" r:id="rId2"/>
    <p:sldMasterId id="2147483712" r:id="rId3"/>
    <p:sldMasterId id="2147483725" r:id="rId4"/>
  </p:sldMasterIdLst>
  <p:notesMasterIdLst>
    <p:notesMasterId r:id="rId17"/>
  </p:notesMasterIdLst>
  <p:handoutMasterIdLst>
    <p:handoutMasterId r:id="rId18"/>
  </p:handoutMasterIdLst>
  <p:sldIdLst>
    <p:sldId id="257" r:id="rId5"/>
    <p:sldId id="410" r:id="rId6"/>
    <p:sldId id="411" r:id="rId7"/>
    <p:sldId id="412" r:id="rId8"/>
    <p:sldId id="413" r:id="rId9"/>
    <p:sldId id="414" r:id="rId10"/>
    <p:sldId id="415" r:id="rId11"/>
    <p:sldId id="416" r:id="rId12"/>
    <p:sldId id="417" r:id="rId13"/>
    <p:sldId id="409" r:id="rId14"/>
    <p:sldId id="346" r:id="rId15"/>
    <p:sldId id="407" r:id="rId16"/>
  </p:sldIdLst>
  <p:sldSz cx="9144000" cy="6858000" type="screen4x3"/>
  <p:notesSz cx="6946900" cy="9207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jthompson" initials="j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486B1C"/>
    <a:srgbClr val="669900"/>
    <a:srgbClr val="FF9900"/>
    <a:srgbClr val="009900"/>
    <a:srgbClr val="6633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15620" autoAdjust="0"/>
    <p:restoredTop sz="94318" autoAdjust="0"/>
  </p:normalViewPr>
  <p:slideViewPr>
    <p:cSldViewPr>
      <p:cViewPr>
        <p:scale>
          <a:sx n="50" d="100"/>
          <a:sy n="50" d="100"/>
        </p:scale>
        <p:origin x="-1296" y="-1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24" y="216"/>
      </p:cViewPr>
      <p:guideLst>
        <p:guide orient="horz" pos="2900"/>
        <p:guide pos="218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625" cy="459766"/>
          </a:xfrm>
          <a:prstGeom prst="rect">
            <a:avLst/>
          </a:prstGeom>
        </p:spPr>
        <p:txBody>
          <a:bodyPr vert="horz" lIns="87316" tIns="43658" rIns="87316" bIns="4365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768" y="0"/>
            <a:ext cx="3010625" cy="459766"/>
          </a:xfrm>
          <a:prstGeom prst="rect">
            <a:avLst/>
          </a:prstGeom>
        </p:spPr>
        <p:txBody>
          <a:bodyPr vert="horz" lIns="87316" tIns="43658" rIns="87316" bIns="4365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479554B-F376-491A-942C-9C362AAEA458}" type="datetimeFigureOut">
              <a:rPr lang="en-US"/>
              <a:pPr>
                <a:defRPr/>
              </a:pPr>
              <a:t>9/13/11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46213"/>
            <a:ext cx="3010625" cy="459766"/>
          </a:xfrm>
          <a:prstGeom prst="rect">
            <a:avLst/>
          </a:prstGeom>
        </p:spPr>
        <p:txBody>
          <a:bodyPr vert="horz" lIns="87316" tIns="43658" rIns="87316" bIns="4365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768" y="8746213"/>
            <a:ext cx="3010625" cy="459766"/>
          </a:xfrm>
          <a:prstGeom prst="rect">
            <a:avLst/>
          </a:prstGeom>
        </p:spPr>
        <p:txBody>
          <a:bodyPr vert="horz" lIns="87316" tIns="43658" rIns="87316" bIns="4365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B3BFDFE-9D3F-4AE1-B8EB-157801E3D9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3390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625" cy="459766"/>
          </a:xfrm>
          <a:prstGeom prst="rect">
            <a:avLst/>
          </a:prstGeom>
        </p:spPr>
        <p:txBody>
          <a:bodyPr vert="horz" lIns="92302" tIns="46151" rIns="92302" bIns="461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768" y="0"/>
            <a:ext cx="3010625" cy="459766"/>
          </a:xfrm>
          <a:prstGeom prst="rect">
            <a:avLst/>
          </a:prstGeom>
        </p:spPr>
        <p:txBody>
          <a:bodyPr vert="horz" lIns="92302" tIns="46151" rIns="92302" bIns="461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C2AA67A-C05B-4610-9C60-71ED83EEB66D}" type="datetimeFigureOut">
              <a:rPr lang="en-US"/>
              <a:pPr>
                <a:defRPr/>
              </a:pPr>
              <a:t>9/13/11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0563"/>
            <a:ext cx="4603750" cy="3452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2" tIns="46151" rIns="92302" bIns="4615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992" y="4373868"/>
            <a:ext cx="5556917" cy="4142461"/>
          </a:xfrm>
          <a:prstGeom prst="rect">
            <a:avLst/>
          </a:prstGeom>
        </p:spPr>
        <p:txBody>
          <a:bodyPr vert="horz" lIns="92302" tIns="46151" rIns="92302" bIns="4615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46213"/>
            <a:ext cx="3010625" cy="459766"/>
          </a:xfrm>
          <a:prstGeom prst="rect">
            <a:avLst/>
          </a:prstGeom>
        </p:spPr>
        <p:txBody>
          <a:bodyPr vert="horz" lIns="92302" tIns="46151" rIns="92302" bIns="461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768" y="8746213"/>
            <a:ext cx="3010625" cy="459766"/>
          </a:xfrm>
          <a:prstGeom prst="rect">
            <a:avLst/>
          </a:prstGeom>
        </p:spPr>
        <p:txBody>
          <a:bodyPr vert="horz" lIns="92302" tIns="46151" rIns="92302" bIns="461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1327510-648F-4E3C-8443-EC4664A169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0543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A354FC-6563-4BA0-80EB-1442C0E428D8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934768" y="8746213"/>
            <a:ext cx="3010625" cy="45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8" tIns="46144" rIns="92288" bIns="46144" anchor="b"/>
          <a:lstStyle/>
          <a:p>
            <a:pPr algn="r"/>
            <a:fld id="{EE7A7C2B-67C6-421E-967D-1EA4C4410121}" type="slidenum">
              <a:rPr lang="en-US" sz="1200" b="1">
                <a:latin typeface="Calibri" pitchFamily="34" charset="0"/>
              </a:rPr>
              <a:pPr algn="r"/>
              <a:t>1</a:t>
            </a:fld>
            <a:endParaRPr lang="en-US" sz="1200" b="1" dirty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b="1" u="sng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797494-4362-459A-8710-0FB2C99D8DB0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797494-4362-459A-8710-0FB2C99D8DB0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797494-4362-459A-8710-0FB2C99D8DB0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BEAC30-4008-488F-8A84-7AC497B74921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A6EB0D-8337-4D6A-A0F1-E1E40DC68E62}" type="slidenum">
              <a:rPr lang="en-US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6AC04C-9007-4D7A-9C3F-94E25AA6115F}" type="slidenum">
              <a:rPr lang="en-US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BF9006-D69D-4D9E-9DB4-96F71597C5B0}" type="slidenum">
              <a:rPr lang="en-US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78C7B4-B394-411D-84D2-C13E0CCBC28B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The big point to make here is that these uses must </a:t>
            </a:r>
            <a:r>
              <a:rPr lang="en-US" b="1" dirty="0" smtClean="0"/>
              <a:t>change behavior</a:t>
            </a:r>
            <a:r>
              <a:rPr lang="en-US" dirty="0" smtClean="0"/>
              <a:t> in a way that leads to the goals we are after.</a:t>
            </a: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C9F02E-F62B-44C3-AC2F-AE4B21D74DB0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7819D7-0BDF-4033-8FDC-4FA76714F0C2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65852B-E999-41BF-A5D0-470EC011472C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08EA0-7688-4532-9928-9ACA2B806F3C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DC312-ECF3-4161-979D-833B9362B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FBAAA-C5B6-494B-BE43-3F1988DB34F6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4EAA9-CC14-4FCB-94C5-D530D12B99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F4E39-20D9-459E-A44B-28B71B74635A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686CE-7457-414B-9B0F-FED84E261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7C982-4F18-4FCC-A165-960E58ACFE7F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DC312-ECF3-4161-979D-833B9362B7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4461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E54EF-D4A1-4556-82E8-5E923CB15821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2D806-9C60-486D-B017-F1A56555CFB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8225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FB6FF-610D-4723-A4D0-7CFCD02189C5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903B9-5048-49EA-BC18-A3F3F29CD6E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25207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8C664-6CB6-47F0-BC92-A5BED356FABB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2D46C-0894-4990-BF3E-220D333563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3226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2EF4B-5990-4002-8D89-780DB64C5FEE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8F47E-D582-4BA8-B43A-FD8C49AB75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8586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31480-878D-4FA9-8DC3-64B6D6757CA8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9C49-7232-4E25-A9D9-951939C98D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36107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E0827-7347-40D6-BF56-AB5F8486A8B8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05D1-F7D3-4FC3-BAA6-F83EAC2B41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20010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269FF-B5BF-47EC-BE17-2687E3150DF7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AE2A9-9B5F-4E5B-A072-C232E2536AA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070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49124-9D49-43BB-BE8B-7D1BC9D2910E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2D806-9C60-486D-B017-F1A56555CF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34DCD-6D28-4876-80BD-8F740B144C0C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63111-4A15-498C-AECD-A30A9E16AF7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3572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03F72-8ABA-41CF-8546-F7A473FB43B4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4EAA9-CC14-4FCB-94C5-D530D12B991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76252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533F1-25EC-4AE9-ACD8-E03EE0742CEC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686CE-7457-414B-9B0F-FED84E26162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5735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08EA0-7688-4532-9928-9ACA2B806F3C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DC312-ECF3-4161-979D-833B9362B7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6704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49124-9D49-43BB-BE8B-7D1BC9D2910E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2D806-9C60-486D-B017-F1A56555CFB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7030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AABEF-DA7B-434C-A07F-3FA96A8A93C3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903B9-5048-49EA-BC18-A3F3F29CD6E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1515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DC462-5D0C-4C7A-B5E7-32D59381BB48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2D46C-0894-4990-BF3E-220D333563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3191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6401D-48FE-465A-BB0F-2BB99BEB2901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8F47E-D582-4BA8-B43A-FD8C49AB75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0676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4CDCA-2703-4B32-B469-2B8F9063805F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9C49-7232-4E25-A9D9-951939C98D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93544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0248E-BF1A-4FB1-8E3D-E002AC1B6A18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05D1-F7D3-4FC3-BAA6-F83EAC2B41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081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AABEF-DA7B-434C-A07F-3FA96A8A93C3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903B9-5048-49EA-BC18-A3F3F29CD6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1878D-440E-4891-AC0B-79FC3DEC2780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AE2A9-9B5F-4E5B-A072-C232E2536AA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59567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B98F-274B-4B76-84DB-854CC9DBA5CE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63111-4A15-498C-AECD-A30A9E16AF7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8853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FBAAA-C5B6-494B-BE43-3F1988DB34F6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4EAA9-CC14-4FCB-94C5-D530D12B991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83783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F4E39-20D9-459E-A44B-28B71B74635A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686CE-7457-414B-9B0F-FED84E26162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8620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C1FAB3-D803-4223-B4D3-38735E126064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9/13/11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54895-3EE2-471B-BADB-97AA2444BF7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9676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07352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279152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339992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3536950"/>
            <a:ext cx="3602037" cy="793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536950"/>
            <a:ext cx="3603625" cy="793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730960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810366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DC462-5D0C-4C7A-B5E7-32D59381BB48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2D46C-0894-4990-BF3E-220D333563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2971563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352622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239638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124066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367563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3500" y="1152525"/>
            <a:ext cx="1838325" cy="3178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1152525"/>
            <a:ext cx="5367337" cy="3178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73741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6401D-48FE-465A-BB0F-2BB99BEB2901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8F47E-D582-4BA8-B43A-FD8C49AB7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4CDCA-2703-4B32-B469-2B8F9063805F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9C49-7232-4E25-A9D9-951939C98D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0248E-BF1A-4FB1-8E3D-E002AC1B6A18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05D1-F7D3-4FC3-BAA6-F83EAC2B4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1878D-440E-4891-AC0B-79FC3DEC2780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AE2A9-9B5F-4E5B-A072-C232E2536A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B98F-274B-4B76-84DB-854CC9DBA5CE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63111-4A15-498C-AECD-A30A9E16AF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5C4BA4-755C-40C8-A2CE-5380362AF5EA}" type="datetime2">
              <a:rPr lang="en-US"/>
              <a:pPr>
                <a:defRPr/>
              </a:pPr>
              <a:t>Tuesday, September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9C4ED-0DD8-4525-AB23-DA79D7019D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4C7DFE-9B28-480B-B436-761DEE171273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9C4ED-0DD8-4525-AB23-DA79D7019DE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0911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5C4BA4-755C-40C8-A2CE-5380362AF5EA}" type="datetime2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9C4ED-0DD8-4525-AB23-DA79D7019DE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5207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152525"/>
            <a:ext cx="7358062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3536950"/>
            <a:ext cx="735806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814548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/>
  <p:hf hdr="0" dt="0"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/>
        </a:defRPr>
      </a:lvl5pPr>
      <a:lvl6pPr marL="457200" algn="ctr" defTabSz="642938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 charset="0"/>
        </a:defRPr>
      </a:lvl6pPr>
      <a:lvl7pPr marL="914400" algn="ctr" defTabSz="642938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 charset="0"/>
        </a:defRPr>
      </a:lvl7pPr>
      <a:lvl8pPr marL="1371600" algn="ctr" defTabSz="642938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 charset="0"/>
        </a:defRPr>
      </a:lvl8pPr>
      <a:lvl9pPr marL="1828800" algn="ctr" defTabSz="642938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sym typeface="Gill Sans" charset="0"/>
        </a:defRPr>
      </a:lvl9pPr>
    </p:titleStyle>
    <p:bodyStyle>
      <a:lvl1pPr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5pPr>
      <a:lvl6pPr marL="457200" algn="ctr" defTabSz="642938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6pPr>
      <a:lvl7pPr marL="914400" algn="ctr" defTabSz="642938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7pPr>
      <a:lvl8pPr marL="1371600" algn="ctr" defTabSz="642938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8pPr>
      <a:lvl9pPr marL="1828800" algn="ctr" defTabSz="642938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6.jpe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7.jpeg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4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4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4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4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4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866FE0-B0DD-4B7D-87A6-326D0693143A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198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96453E3-94DD-4C29-9C80-31B3226C8ED4}" type="slidenum">
              <a:rPr lang="en-US" sz="1400" b="1">
                <a:latin typeface="Calibri" pitchFamily="34" charset="0"/>
              </a:rPr>
              <a:pPr algn="r"/>
              <a:t>1</a:t>
            </a:fld>
            <a:endParaRPr lang="en-US" sz="1400" b="1" dirty="0">
              <a:latin typeface="Calibri" pitchFamily="34" charset="0"/>
            </a:endParaRPr>
          </a:p>
        </p:txBody>
      </p:sp>
      <p:sp>
        <p:nvSpPr>
          <p:cNvPr id="41987" name="Rectangle 13"/>
          <p:cNvSpPr>
            <a:spLocks/>
          </p:cNvSpPr>
          <p:nvPr/>
        </p:nvSpPr>
        <p:spPr bwMode="auto">
          <a:xfrm>
            <a:off x="4479925" y="26892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 sz="3600" dirty="0">
              <a:latin typeface="Gill Sans"/>
              <a:sym typeface="Gill Sans"/>
            </a:endParaRPr>
          </a:p>
        </p:txBody>
      </p:sp>
      <p:pic>
        <p:nvPicPr>
          <p:cNvPr id="41988" name="Picture 9" descr="acre_wordhead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13" y="69850"/>
            <a:ext cx="41163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Box 3"/>
          <p:cNvSpPr txBox="1">
            <a:spLocks noChangeArrowheads="1"/>
          </p:cNvSpPr>
          <p:nvPr/>
        </p:nvSpPr>
        <p:spPr bwMode="auto">
          <a:xfrm>
            <a:off x="307975" y="1118347"/>
            <a:ext cx="8534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2A2A2A"/>
                </a:solidFill>
                <a:latin typeface="Times" pitchFamily="18" charset="0"/>
              </a:rPr>
              <a:t>Next Generation </a:t>
            </a:r>
            <a:r>
              <a:rPr lang="en-US" sz="2400" dirty="0" smtClean="0">
                <a:solidFill>
                  <a:srgbClr val="2A2A2A"/>
                </a:solidFill>
                <a:latin typeface="Times" pitchFamily="18" charset="0"/>
              </a:rPr>
              <a:t>School Accountability </a:t>
            </a:r>
            <a:r>
              <a:rPr lang="en-US" sz="2400" dirty="0">
                <a:solidFill>
                  <a:srgbClr val="2A2A2A"/>
                </a:solidFill>
                <a:latin typeface="Times" pitchFamily="18" charset="0"/>
              </a:rPr>
              <a:t>Model</a:t>
            </a:r>
            <a:r>
              <a:rPr lang="en-US" sz="4000" dirty="0">
                <a:solidFill>
                  <a:srgbClr val="2A2A2A"/>
                </a:solidFill>
                <a:latin typeface="Times" pitchFamily="18" charset="0"/>
              </a:rPr>
              <a:t/>
            </a:r>
            <a:br>
              <a:rPr lang="en-US" sz="4000" dirty="0">
                <a:solidFill>
                  <a:srgbClr val="2A2A2A"/>
                </a:solidFill>
                <a:latin typeface="Times" pitchFamily="18" charset="0"/>
              </a:rPr>
            </a:br>
            <a:r>
              <a:rPr lang="en-US" sz="3200" b="1" dirty="0" smtClean="0">
                <a:solidFill>
                  <a:srgbClr val="2A2A2A"/>
                </a:solidFill>
                <a:latin typeface="Times" pitchFamily="18" charset="0"/>
              </a:rPr>
              <a:t>Updated Time Line to an Operational Model </a:t>
            </a:r>
            <a:br>
              <a:rPr lang="en-US" sz="3200" b="1" dirty="0" smtClean="0">
                <a:solidFill>
                  <a:srgbClr val="2A2A2A"/>
                </a:solidFill>
                <a:latin typeface="Times" pitchFamily="18" charset="0"/>
              </a:rPr>
            </a:br>
            <a:r>
              <a:rPr lang="en-US" sz="3200" b="1" dirty="0" smtClean="0">
                <a:solidFill>
                  <a:srgbClr val="2A2A2A"/>
                </a:solidFill>
                <a:latin typeface="Times" pitchFamily="18" charset="0"/>
              </a:rPr>
              <a:t>in 2012-13</a:t>
            </a:r>
            <a:br>
              <a:rPr lang="en-US" sz="3200" b="1" dirty="0" smtClean="0">
                <a:solidFill>
                  <a:srgbClr val="2A2A2A"/>
                </a:solidFill>
                <a:latin typeface="Times" pitchFamily="18" charset="0"/>
              </a:rPr>
            </a:br>
            <a:r>
              <a:rPr lang="en-US" sz="2000" dirty="0" smtClean="0">
                <a:solidFill>
                  <a:srgbClr val="2A2A2A"/>
                </a:solidFill>
                <a:latin typeface="Times" pitchFamily="18" charset="0"/>
              </a:rPr>
              <a:t>Monday, September 12, 2011</a:t>
            </a:r>
            <a:endParaRPr lang="en-US" sz="2000" b="1" dirty="0">
              <a:solidFill>
                <a:srgbClr val="2A2A2A"/>
              </a:solidFill>
              <a:latin typeface="Times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14288" y="3076575"/>
            <a:ext cx="9158288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762000"/>
            <a:ext cx="9158288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Draft - July 13, 2011</a:t>
            </a:r>
          </a:p>
        </p:txBody>
      </p:sp>
      <p:pic>
        <p:nvPicPr>
          <p:cNvPr id="41993" name="Picture 4"/>
          <p:cNvPicPr>
            <a:picLocks noChangeAspect="1"/>
          </p:cNvPicPr>
          <p:nvPr/>
        </p:nvPicPr>
        <p:blipFill>
          <a:blip r:embed="rId5"/>
          <a:srcRect l="2742" r="2742" b="15196"/>
          <a:stretch>
            <a:fillRect/>
          </a:stretch>
        </p:blipFill>
        <p:spPr bwMode="auto">
          <a:xfrm>
            <a:off x="0" y="3090863"/>
            <a:ext cx="9144000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42063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B8A2DF-35C4-4745-BFD5-F6F6A06AFC7D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AutoShape 4" descr="data:image/jpg;base64,/9j/4AAQSkZJRgABAQAAAQABAAD/2wCEAAkGBhQSERQUEhQWFRUWFCAWFBcYGBUaHBYXFxkdFxQXGxwcHCceGB8jHhgaIi8iJCopLCwsFR4yODAqQSgrLCkBCQoKDQsNGg8PGS0kHiQqLCwxNTUzNTUuMSwsLCk1LjU0NS40KTUsNSksLissKSw1LSwpMjUsKSo1LDUsLTUzNP/AABEIADUAeAMBIgACEQEDEQH/xAAcAAACAwEBAQEAAAAAAAAAAAAABwQFBggCAQP/xAA+EAACAQMBBQQGBggHAAAAAAABAgMABBESBQYHITETIkFRQmFxcoGRMlKCocHRFBUzQ5Kxs9IlNWJ0orLC/8QAGgEBAAIDAQAAAAAAAAAAAAAAAAEEAgMFBv/EACsRAAIBAwEGBAcAAAAAAAAAAAABAgMEEQUSITFRkdEUQXGxBhVCUmGBof/aAAwDAQACEQMRAD8AYPEfdiO4tpZ2eZJIIHaMxyOgyoL94A4bmPGkduMjXV/bwTSzGORiGxNKDgIzDmG5cxXRO+B/w+8/2sn9Nq5v3Cs2l2hbRpK0LM5AkTBZO4xyMgjwxz86Emz4qbqDZqwTWtzcLrcoUaeUkELqDKdWfDB9oqLsGSTaVheSXM05msocwyrI65Uh30SAHDnKnvHnhh5VuL/g0ty4e6v7qcjkNXZjA6kDu4GfUKt9qbswWOybyK2TSv6PIzEklmbQe8xPU0Ajtx4Gu7+3glmn0SMdWmWQHCqWwDq5dK6V2RstLaFIYyxRBhdbF25knmx5nrXOPCn/ADe095v6bV0zmgZ9qk3w3kSwtJbh8EqMIv15DyRfn19QNfps3emCe4nt4yxktyBL3SAC3QA9D08PKlfvrdzbW2mLa1iE8NkdUqFwiSPnDgsf4B48noQL7atzfQSxyyyyrJKq3SHW+DrYsp05wOY6dPCuj90N4lvrSK4XlrXvj6rjk6/A5+GKVnE3Zm0bq3WWexihFsCxeOdXPZkd5dOOY5A8umD66hcD96+xuWtHPcn70fkJVHT7SjHtVaEjX3z3VivIsyPKjRI5QxyOmCQDkhT3vojr665wAuxbpciSbsmkMYcSyd2RcNg97kSDkeeDXVG0P2UnuN/1NLLgts2O42RNDMoeN52VlPiCifI55g+FAT+G3EFdowm1uWxchCpIOntkxgupHRhnmB7R6slvhucsG1LK1inuViucB8zSMV72ltJJ8R55xWb3z3Qn2RdK0bNo1aracciCOelvJ1+RHPzAuod8f1jtLZEjjTLG/ZzAdC2rIdfUw8PAgjyoBrLuIiRRxQyyqqSGTvO8jEtj0i2QRp5dcZPKitRRQgy++m713dp2dvdrbxMhSVTFrL6vJsgqMZHxrCbO4GXEEqSxXyJIjalYQtyPTxfHTlinHRQELY1vMkKLcSiaUZ1yKmgNzOO7nlywPhVDvtuzd3imOC7WCFo9MqGLUXyTnvZBAxgYFaomqq+3otoeUkyA+QOo/IZqG0uJnCnOo8QTb/AtNl8D7m3lSaG+RJEOVbsWODjB5F8HkTWol3b2wwI/WkQz4raqCPYdXKpV1xNtl+gsj/ZCj/kc/dVXPxUb0IAPecn+S1rdaC8y/DS7yf0dcL3IOyeFd9arN2G0VR5yO1fsSWYDV4lyQcuTmpW5XDa72dLlL1DE7hpk7HnIFzyDFiVPPrX4PxPuD0jiHwc/+q8LxNufFIj8G/urHxEDf8lu+S6mz3t2Rc3MXZ21wsGrKyloxJrRl06RzGnr1paRcAJlIZb1FKkFSInBBHMEESciDV23E+48I4h/GfxqdZcUunaw+0o3h7G/OpVeHMwlo95FZ2c/tHu53R2s8PZNtReYKsRbqCVIAxnVnP0ufrqHujw1vdnuoiv17HtA8sXY8nAwGAJY6SQAMjyrbbH2/FcqGQ4z6LaQ3twCas62pp8DmThKnLZksMr9u7Diu4HgnXUjjn5g+DKfAg9DS22BwRe2u4Z/0pWWKUPp7IgsB0BOvGfXimzRipMAooooDy8gAJJAA6k+FYzbnEeOMlbde1b6x5IPZ4t8OXrrO76b0vPI0SHEKMVwPTZTgk+YyOQrL1TqV3nET1Nho0dlVK+/Pl37FptPea4uM9pK2k+ivdX5Dr8c1V17iiLHCgsfIAk/IVeWO493J+60DzkIX7uZ+6q2JTfM7zlQtY4bUV0KGit9Z8LD++n+CL+LflV3acPrROqGT32J+4YFbVQmzn1NZtYcG36LvgUtS4NlTP8AQikb2I35U6LXZEMf7OKNPdVR+FS8VsVtzZQn8QfZT6sTsO5V43SBh7xVf5mpScO7w+ig9rj8AabGK+1s8PAqS125fBR/vcVy8MrnP0oh69T/ANtbTdjY89uhWabtR6Iwx0/aY5I9WKvaKzjSjB5RTudSr3MNieMegUUUVtOcFFFFAKDeDd0RXZjV8hjqBI+iGOcdeePPlWm2Pw2hwGlkaTx0gaB8eZJ+dFFVKdOLk8o9JeXtxC3pOMsZW819jsuKFdMSKg/0gD5nqfjUnFFFW8YPOSk5PLe8+0UUUICiiigCiiigCiiigCiiigCiii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AutoShape 6" descr="data:image/jpg;base64,/9j/4AAQSkZJRgABAQAAAQABAAD/2wCEAAkGBhQSERQUEhQWFRUWFCAWFBcYGBUaHBYXFxkdFxQXGxwcHCceGB8jHhgaIi8iJCopLCwsFR4yODAqQSgrLCkBCQoKDQsNGg8PGS0kHiQqLCwxNTUzNTUuMSwsLCk1LjU0NS40KTUsNSksLissKSw1LSwpMjUsKSo1LDUsLTUzNP/AABEIADUAeAMBIgACEQEDEQH/xAAcAAACAwEBAQEAAAAAAAAAAAAABwQFBggCAQP/xAA+EAACAQMBBQQGBggHAAAAAAABAgMABBESBQYHITETIkFRQmFxcoGRMlKCocHRFBUzQ5Kxs9IlNWJ0orLC/8QAGgEBAAIDAQAAAAAAAAAAAAAAAAEEAgMFBv/EACsRAAIBAwEGBAcAAAAAAAAAAAABAgMEEQUSITFRkdEUQXGxBhVCUmGBof/aAAwDAQACEQMRAD8AYPEfdiO4tpZ2eZJIIHaMxyOgyoL94A4bmPGkduMjXV/bwTSzGORiGxNKDgIzDmG5cxXRO+B/w+8/2sn9Nq5v3Cs2l2hbRpK0LM5AkTBZO4xyMgjwxz86Emz4qbqDZqwTWtzcLrcoUaeUkELqDKdWfDB9oqLsGSTaVheSXM05msocwyrI65Uh30SAHDnKnvHnhh5VuL/g0ty4e6v7qcjkNXZjA6kDu4GfUKt9qbswWOybyK2TSv6PIzEklmbQe8xPU0Ajtx4Gu7+3glmn0SMdWmWQHCqWwDq5dK6V2RstLaFIYyxRBhdbF25knmx5nrXOPCn/ADe095v6bV0zmgZ9qk3w3kSwtJbh8EqMIv15DyRfn19QNfps3emCe4nt4yxktyBL3SAC3QA9D08PKlfvrdzbW2mLa1iE8NkdUqFwiSPnDgsf4B48noQL7atzfQSxyyyyrJKq3SHW+DrYsp05wOY6dPCuj90N4lvrSK4XlrXvj6rjk6/A5+GKVnE3Zm0bq3WWexihFsCxeOdXPZkd5dOOY5A8umD66hcD96+xuWtHPcn70fkJVHT7SjHtVaEjX3z3VivIsyPKjRI5QxyOmCQDkhT3vojr665wAuxbpciSbsmkMYcSyd2RcNg97kSDkeeDXVG0P2UnuN/1NLLgts2O42RNDMoeN52VlPiCifI55g+FAT+G3EFdowm1uWxchCpIOntkxgupHRhnmB7R6slvhucsG1LK1inuViucB8zSMV72ltJJ8R55xWb3z3Qn2RdK0bNo1aracciCOelvJ1+RHPzAuod8f1jtLZEjjTLG/ZzAdC2rIdfUw8PAgjyoBrLuIiRRxQyyqqSGTvO8jEtj0i2QRp5dcZPKitRRQgy++m713dp2dvdrbxMhSVTFrL6vJsgqMZHxrCbO4GXEEqSxXyJIjalYQtyPTxfHTlinHRQELY1vMkKLcSiaUZ1yKmgNzOO7nlywPhVDvtuzd3imOC7WCFo9MqGLUXyTnvZBAxgYFaomqq+3otoeUkyA+QOo/IZqG0uJnCnOo8QTb/AtNl8D7m3lSaG+RJEOVbsWODjB5F8HkTWol3b2wwI/WkQz4raqCPYdXKpV1xNtl+gsj/ZCj/kc/dVXPxUb0IAPecn+S1rdaC8y/DS7yf0dcL3IOyeFd9arN2G0VR5yO1fsSWYDV4lyQcuTmpW5XDa72dLlL1DE7hpk7HnIFzyDFiVPPrX4PxPuD0jiHwc/+q8LxNufFIj8G/urHxEDf8lu+S6mz3t2Rc3MXZ21wsGrKyloxJrRl06RzGnr1paRcAJlIZb1FKkFSInBBHMEESciDV23E+48I4h/GfxqdZcUunaw+0o3h7G/OpVeHMwlo95FZ2c/tHu53R2s8PZNtReYKsRbqCVIAxnVnP0ufrqHujw1vdnuoiv17HtA8sXY8nAwGAJY6SQAMjyrbbH2/FcqGQ4z6LaQ3twCas62pp8DmThKnLZksMr9u7Diu4HgnXUjjn5g+DKfAg9DS22BwRe2u4Z/0pWWKUPp7IgsB0BOvGfXimzRipMAooooDy8gAJJAA6k+FYzbnEeOMlbde1b6x5IPZ4t8OXrrO76b0vPI0SHEKMVwPTZTgk+YyOQrL1TqV3nET1Nho0dlVK+/Pl37FptPea4uM9pK2k+ivdX5Dr8c1V17iiLHCgsfIAk/IVeWO493J+60DzkIX7uZ+6q2JTfM7zlQtY4bUV0KGit9Z8LD++n+CL+LflV3acPrROqGT32J+4YFbVQmzn1NZtYcG36LvgUtS4NlTP8AQikb2I35U6LXZEMf7OKNPdVR+FS8VsVtzZQn8QfZT6sTsO5V43SBh7xVf5mpScO7w+ig9rj8AabGK+1s8PAqS125fBR/vcVy8MrnP0oh69T/ANtbTdjY89uhWabtR6Iwx0/aY5I9WKvaKzjSjB5RTudSr3MNieMegUUUVtOcFFFFAKDeDd0RXZjV8hjqBI+iGOcdeePPlWm2Pw2hwGlkaTx0gaB8eZJ+dFFVKdOLk8o9JeXtxC3pOMsZW819jsuKFdMSKg/0gD5nqfjUnFFFW8YPOSk5PLe8+0UUUICiiigCiiigCiiigCiiigCiiig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4A46E-95A5-4322-A305-6946B6490F88}" type="datetime2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Tuesday, September 13, 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7937"/>
            <a:ext cx="4591984" cy="6906345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285509" y="2133600"/>
            <a:ext cx="3676892" cy="2282372"/>
          </a:xfrm>
          <a:prstGeom prst="rect">
            <a:avLst/>
          </a:prstGeom>
          <a:solidFill>
            <a:schemeClr val="tx1">
              <a:lumMod val="85000"/>
              <a:lumOff val="1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-102834" y="2293967"/>
            <a:ext cx="442415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algn="ctr"/>
            <a:r>
              <a:rPr lang="en-US" sz="6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en-US" sz="1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11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774506" y="1774583"/>
            <a:ext cx="4902894" cy="4288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486B1C"/>
              </a:buClr>
              <a:buFont typeface="Arial" pitchFamily="34" charset="0"/>
              <a:buChar char="•"/>
            </a:pPr>
            <a:r>
              <a:rPr lang="en-US" sz="80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Times New Roman"/>
              </a:rPr>
              <a:t> 5 Year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486B1C"/>
              </a:buClr>
              <a:buFont typeface="Arial" pitchFamily="34" charset="0"/>
              <a:buChar char="•"/>
            </a:pPr>
            <a:r>
              <a:rPr lang="en-US" sz="80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Times New Roman"/>
              </a:rPr>
              <a:t> 6 month</a:t>
            </a:r>
          </a:p>
          <a:p>
            <a:pPr>
              <a:buClr>
                <a:srgbClr val="486B1C"/>
              </a:buClr>
            </a:pPr>
            <a:endParaRPr lang="en-US" sz="7200" dirty="0">
              <a:solidFill>
                <a:prstClr val="black"/>
              </a:solidFill>
              <a:latin typeface="Times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4277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martin\Desktop\MRM\ACRE\Visual Tools\653246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4164" t="1" r="18554" b="632"/>
          <a:stretch/>
        </p:blipFill>
        <p:spPr bwMode="auto">
          <a:xfrm>
            <a:off x="-18292" y="2001577"/>
            <a:ext cx="1364771" cy="356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ectangle 83"/>
          <p:cNvSpPr/>
          <p:nvPr/>
        </p:nvSpPr>
        <p:spPr>
          <a:xfrm>
            <a:off x="-18292" y="1995134"/>
            <a:ext cx="1376584" cy="3567466"/>
          </a:xfrm>
          <a:prstGeom prst="rect">
            <a:avLst/>
          </a:prstGeom>
          <a:solidFill>
            <a:schemeClr val="tx1">
              <a:lumMod val="95000"/>
              <a:lumOff val="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4035" name="TextBox 9"/>
          <p:cNvSpPr txBox="1">
            <a:spLocks noChangeArrowheads="1"/>
          </p:cNvSpPr>
          <p:nvPr/>
        </p:nvSpPr>
        <p:spPr bwMode="auto">
          <a:xfrm>
            <a:off x="1893888" y="-9525"/>
            <a:ext cx="655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latin typeface="Times" pitchFamily="18" charset="0"/>
                <a:sym typeface="Symbol" pitchFamily="18" charset="2"/>
              </a:rPr>
              <a:t>Five Year</a:t>
            </a:r>
            <a:endParaRPr lang="en-US" sz="2000" dirty="0">
              <a:latin typeface="Times" pitchFamily="18" charset="0"/>
            </a:endParaRPr>
          </a:p>
        </p:txBody>
      </p:sp>
      <p:sp>
        <p:nvSpPr>
          <p:cNvPr id="44038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404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B8A2DF-35C4-4745-BFD5-F6F6A06AFC7D}" type="slidenum">
              <a:rPr lang="en-US">
                <a:solidFill>
                  <a:schemeClr val="tx1"/>
                </a:solidFill>
                <a:latin typeface="Times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dirty="0">
              <a:solidFill>
                <a:schemeClr val="tx1"/>
              </a:solidFill>
              <a:latin typeface="Times" pitchFamily="18" charset="0"/>
              <a:cs typeface="Arial" charset="0"/>
            </a:endParaRPr>
          </a:p>
        </p:txBody>
      </p:sp>
      <p:sp>
        <p:nvSpPr>
          <p:cNvPr id="44039" name="TextBox 43"/>
          <p:cNvSpPr txBox="1">
            <a:spLocks noChangeArrowheads="1"/>
          </p:cNvSpPr>
          <p:nvPr/>
        </p:nvSpPr>
        <p:spPr bwMode="auto">
          <a:xfrm>
            <a:off x="0" y="-7938"/>
            <a:ext cx="1828800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" pitchFamily="18" charset="0"/>
              </a:rPr>
              <a:t>Time Line</a:t>
            </a:r>
            <a:endParaRPr lang="en-US" sz="20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-228601" y="6323012"/>
            <a:ext cx="522155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Draft - </a:t>
            </a:r>
            <a:r>
              <a:rPr lang="en-US" dirty="0" smtClean="0"/>
              <a:t>Tuesday, August 30, 2011</a:t>
            </a:r>
            <a:br>
              <a:rPr lang="en-US" dirty="0" smtClean="0"/>
            </a:br>
            <a:r>
              <a:rPr lang="en-US" dirty="0" smtClean="0"/>
              <a:t>Proposed only</a:t>
            </a:r>
            <a:r>
              <a:rPr lang="en-US" smtClean="0"/>
              <a:t>. Prefaced </a:t>
            </a:r>
            <a:r>
              <a:rPr lang="en-US" dirty="0" smtClean="0"/>
              <a:t>on receiving a waiver from USED for NCLB.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65871" y="734874"/>
            <a:ext cx="1510692" cy="81452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" pitchFamily="18" charset="0"/>
              </a:rPr>
              <a:t>Interim Accountability Model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1110" y="1502059"/>
            <a:ext cx="132018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Times" pitchFamily="18" charset="0"/>
              </a:rPr>
              <a:t>2011-12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23448" y="737262"/>
            <a:ext cx="6170992" cy="814526"/>
          </a:xfrm>
          <a:prstGeom prst="rect">
            <a:avLst/>
          </a:prstGeom>
          <a:solidFill>
            <a:srgbClr val="669900">
              <a:alpha val="17000"/>
            </a:srgbClr>
          </a:solidFill>
          <a:ln>
            <a:solidFill>
              <a:srgbClr val="486B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486B1C"/>
                </a:solidFill>
                <a:latin typeface="Times" pitchFamily="18" charset="0"/>
              </a:rPr>
              <a:t>New Accountability Model</a:t>
            </a:r>
            <a:endParaRPr lang="en-US" sz="3200" dirty="0">
              <a:solidFill>
                <a:srgbClr val="486B1C"/>
              </a:solidFill>
              <a:latin typeface="Times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26920" y="1504447"/>
            <a:ext cx="1320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486B1C"/>
                </a:solidFill>
                <a:latin typeface="Times" pitchFamily="18" charset="0"/>
              </a:rPr>
              <a:t>2012-13</a:t>
            </a:r>
            <a:endParaRPr lang="en-US" sz="2400" b="1" dirty="0">
              <a:solidFill>
                <a:srgbClr val="486B1C"/>
              </a:solidFill>
              <a:latin typeface="Times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63500" y="1504447"/>
            <a:ext cx="1320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486B1C"/>
                </a:solidFill>
                <a:latin typeface="Times" pitchFamily="18" charset="0"/>
              </a:rPr>
              <a:t>2013-14</a:t>
            </a:r>
            <a:endParaRPr lang="en-US" sz="2400" b="1" dirty="0">
              <a:solidFill>
                <a:srgbClr val="486B1C"/>
              </a:solidFill>
              <a:latin typeface="Times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2242" y="1506835"/>
            <a:ext cx="1320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486B1C"/>
                </a:solidFill>
                <a:latin typeface="Times" pitchFamily="18" charset="0"/>
              </a:rPr>
              <a:t>2014-15</a:t>
            </a:r>
            <a:endParaRPr lang="en-US" sz="2400" b="1" dirty="0">
              <a:solidFill>
                <a:srgbClr val="486B1C"/>
              </a:solidFill>
              <a:latin typeface="Times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90470" y="1504447"/>
            <a:ext cx="1320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486B1C"/>
                </a:solidFill>
                <a:latin typeface="Times" pitchFamily="18" charset="0"/>
              </a:rPr>
              <a:t>2015-16</a:t>
            </a:r>
            <a:endParaRPr lang="en-US" sz="2400" b="1" dirty="0">
              <a:solidFill>
                <a:srgbClr val="486B1C"/>
              </a:solidFill>
              <a:latin typeface="Times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74749" y="2001577"/>
            <a:ext cx="1510692" cy="356178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932332" y="2011930"/>
            <a:ext cx="1510692" cy="3200400"/>
          </a:xfrm>
          <a:prstGeom prst="rect">
            <a:avLst/>
          </a:prstGeom>
          <a:solidFill>
            <a:srgbClr val="486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479235" y="2011358"/>
            <a:ext cx="1510692" cy="3551290"/>
          </a:xfrm>
          <a:prstGeom prst="rect">
            <a:avLst/>
          </a:prstGeom>
          <a:solidFill>
            <a:srgbClr val="486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037115" y="2011358"/>
            <a:ext cx="1510692" cy="3551290"/>
          </a:xfrm>
          <a:prstGeom prst="rect">
            <a:avLst/>
          </a:prstGeom>
          <a:solidFill>
            <a:srgbClr val="486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583748" y="2011930"/>
            <a:ext cx="1510692" cy="3550670"/>
          </a:xfrm>
          <a:prstGeom prst="rect">
            <a:avLst/>
          </a:prstGeom>
          <a:solidFill>
            <a:srgbClr val="486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97000" y="2063719"/>
            <a:ext cx="14980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Current </a:t>
            </a:r>
          </a:p>
          <a:p>
            <a:r>
              <a:rPr lang="en-US" sz="1400" dirty="0">
                <a:solidFill>
                  <a:schemeClr val="bg1"/>
                </a:solidFill>
                <a:latin typeface="Times" pitchFamily="18" charset="0"/>
              </a:rPr>
              <a:t>(</a:t>
            </a:r>
            <a: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  <a:t>aligned to current standards)</a:t>
            </a:r>
            <a:endParaRPr lang="en-US" sz="14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64454" y="2059438"/>
            <a:ext cx="1498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New State</a:t>
            </a:r>
            <a:br>
              <a:rPr lang="en-US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  <a:t>(aligned to New standards)</a:t>
            </a:r>
          </a:p>
          <a:p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&amp; ACT</a:t>
            </a:r>
            <a:endParaRPr lang="en-US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1739" y="2062568"/>
            <a:ext cx="15967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Consortium</a:t>
            </a:r>
            <a: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Times" pitchFamily="18" charset="0"/>
              </a:rPr>
              <a:t>(with continued inclusion of some </a:t>
            </a:r>
            <a:br>
              <a:rPr lang="en-US" sz="1200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Times" pitchFamily="18" charset="0"/>
              </a:rPr>
              <a:t>state and ACT)</a:t>
            </a:r>
            <a:endParaRPr lang="en-US" sz="12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97000" y="3357856"/>
            <a:ext cx="1662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Times" pitchFamily="18" charset="0"/>
              </a:rPr>
              <a:t>ABCs including subgroups</a:t>
            </a:r>
            <a:endParaRPr lang="en-US" sz="16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944025" y="4218902"/>
            <a:ext cx="1498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Times" pitchFamily="18" charset="0"/>
              </a:rPr>
              <a:t>NCLB sanctions using ABCs</a:t>
            </a:r>
            <a:endParaRPr lang="en-US" sz="14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97000" y="4222403"/>
            <a:ext cx="1618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Times" pitchFamily="18" charset="0"/>
              </a:rPr>
              <a:t>NCLB using AYP applied</a:t>
            </a:r>
            <a:endParaRPr lang="en-US" sz="1400" dirty="0">
              <a:solidFill>
                <a:schemeClr val="bg1"/>
              </a:solidFill>
              <a:latin typeface="Times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316521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8292" y="2401136"/>
            <a:ext cx="168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" pitchFamily="18" charset="0"/>
              </a:rPr>
              <a:t>Assessments</a:t>
            </a:r>
            <a:endParaRPr lang="en-US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7658" y="3454602"/>
            <a:ext cx="168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" pitchFamily="18" charset="0"/>
              </a:rPr>
              <a:t>Reporting</a:t>
            </a:r>
            <a:endParaRPr lang="en-US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536" y="4360878"/>
            <a:ext cx="1683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" pitchFamily="18" charset="0"/>
              </a:rPr>
              <a:t>Reward &amp;</a:t>
            </a:r>
            <a:br>
              <a:rPr lang="en-US" b="1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Times" pitchFamily="18" charset="0"/>
              </a:rPr>
              <a:t>Sanction</a:t>
            </a:r>
            <a:endParaRPr lang="en-US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72868" y="4214566"/>
            <a:ext cx="1498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Times" pitchFamily="18" charset="0"/>
              </a:rPr>
              <a:t>New Rewards &amp; Sanctions</a:t>
            </a:r>
            <a: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  <a:t>(discussed in GCS Oct 2011)</a:t>
            </a:r>
            <a:endParaRPr lang="en-US" sz="14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15218" y="3381144"/>
            <a:ext cx="15931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New Reporting</a:t>
            </a:r>
            <a:r>
              <a:rPr lang="en-US" sz="1600" dirty="0" smtClean="0">
                <a:solidFill>
                  <a:schemeClr val="bg1"/>
                </a:solidFill>
                <a:latin typeface="Times" pitchFamily="18" charset="0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Times" pitchFamily="18" charset="0"/>
              </a:rPr>
              <a:t>{Delayed}</a:t>
            </a:r>
            <a:endParaRPr lang="en-US" sz="12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927444" y="4207675"/>
            <a:ext cx="1510692" cy="135568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4524383" y="2059508"/>
            <a:ext cx="14980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New State</a:t>
            </a:r>
            <a:br>
              <a:rPr lang="en-US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  <a:t>(aligned to New standards)</a:t>
            </a:r>
            <a:b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dirty="0">
                <a:solidFill>
                  <a:schemeClr val="bg1"/>
                </a:solidFill>
                <a:latin typeface="Times" pitchFamily="18" charset="0"/>
              </a:rPr>
              <a:t>&amp; ACT</a:t>
            </a:r>
          </a:p>
          <a:p>
            <a:endParaRPr lang="en-US" sz="14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623418" y="2063210"/>
            <a:ext cx="15967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Consortium</a:t>
            </a:r>
            <a: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Times" pitchFamily="18" charset="0"/>
              </a:rPr>
              <a:t>(with continued inclusion of some </a:t>
            </a:r>
            <a:br>
              <a:rPr lang="en-US" sz="1200" dirty="0" smtClean="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Times" pitchFamily="18" charset="0"/>
              </a:rPr>
              <a:t>state and ACT)</a:t>
            </a:r>
            <a:endParaRPr lang="en-US" sz="12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971800" y="4223444"/>
            <a:ext cx="14348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Times" pitchFamily="18" charset="0"/>
              </a:rPr>
              <a:t>NCLB sanctions applied using modified ABCs</a:t>
            </a:r>
            <a:endParaRPr lang="en-US" sz="16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4461402" y="3472132"/>
            <a:ext cx="1063098" cy="2814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ight Arrow 82"/>
          <p:cNvSpPr/>
          <p:nvPr/>
        </p:nvSpPr>
        <p:spPr>
          <a:xfrm>
            <a:off x="6009328" y="4569388"/>
            <a:ext cx="1063098" cy="2814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0" y="419163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ight Bracket 88"/>
          <p:cNvSpPr/>
          <p:nvPr/>
        </p:nvSpPr>
        <p:spPr>
          <a:xfrm rot="5400000">
            <a:off x="6139984" y="3552159"/>
            <a:ext cx="2872718" cy="1741488"/>
          </a:xfrm>
          <a:prstGeom prst="rightBracket">
            <a:avLst>
              <a:gd name="adj" fmla="val 0"/>
            </a:avLst>
          </a:prstGeom>
          <a:ln w="25400">
            <a:solidFill>
              <a:srgbClr val="FF99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3026920" y="5521912"/>
            <a:ext cx="5471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latin typeface="Times" pitchFamily="18" charset="0"/>
              </a:rPr>
              <a:t>Future Decision:</a:t>
            </a:r>
            <a:r>
              <a:rPr lang="en-US" dirty="0" smtClean="0">
                <a:latin typeface="Times" pitchFamily="18" charset="0"/>
              </a:rPr>
              <a:t/>
            </a:r>
            <a:br>
              <a:rPr lang="en-US" dirty="0" smtClean="0">
                <a:latin typeface="Times" pitchFamily="18" charset="0"/>
              </a:rPr>
            </a:br>
            <a:r>
              <a:rPr lang="en-US" dirty="0" smtClean="0">
                <a:latin typeface="Times" pitchFamily="18" charset="0"/>
              </a:rPr>
              <a:t>Do we continue the ACT</a:t>
            </a:r>
            <a:br>
              <a:rPr lang="en-US" dirty="0" smtClean="0">
                <a:latin typeface="Times" pitchFamily="18" charset="0"/>
              </a:rPr>
            </a:br>
            <a:r>
              <a:rPr lang="en-US" dirty="0" smtClean="0">
                <a:latin typeface="Times" pitchFamily="18" charset="0"/>
              </a:rPr>
              <a:t> or go with Grade 11 SBAC?</a:t>
            </a:r>
            <a:endParaRPr lang="en-US" dirty="0">
              <a:latin typeface="Times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11" grpId="0"/>
      <p:bldP spid="31" grpId="0"/>
      <p:bldP spid="37" grpId="0"/>
      <p:bldP spid="41" grpId="0"/>
      <p:bldP spid="56" grpId="0"/>
      <p:bldP spid="70" grpId="0"/>
      <p:bldP spid="44" grpId="0"/>
      <p:bldP spid="76" grpId="0"/>
      <p:bldP spid="77" grpId="0"/>
      <p:bldP spid="81" grpId="0"/>
      <p:bldP spid="62" grpId="0" animBg="1"/>
      <p:bldP spid="83" grpId="0" animBg="1"/>
      <p:bldP spid="89" grpId="0" animBg="1"/>
      <p:bldP spid="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4034" name="Line 15"/>
          <p:cNvSpPr>
            <a:spLocks noChangeShapeType="1"/>
          </p:cNvSpPr>
          <p:nvPr/>
        </p:nvSpPr>
        <p:spPr bwMode="auto">
          <a:xfrm>
            <a:off x="147638" y="1125538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4036" name="Line 15"/>
          <p:cNvSpPr>
            <a:spLocks noChangeShapeType="1"/>
          </p:cNvSpPr>
          <p:nvPr/>
        </p:nvSpPr>
        <p:spPr bwMode="auto">
          <a:xfrm>
            <a:off x="147638" y="1125538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4038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42063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B8A2DF-35C4-4745-BFD5-F6F6A06AFC7D}" type="slidenum">
              <a:rPr lang="en-US">
                <a:solidFill>
                  <a:schemeClr val="tx1"/>
                </a:solidFill>
                <a:latin typeface="Times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dirty="0">
              <a:solidFill>
                <a:schemeClr val="tx1"/>
              </a:solidFill>
              <a:latin typeface="Times" pitchFamily="18" charset="0"/>
              <a:cs typeface="Arial" charset="0"/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-381000" y="65532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Draft - </a:t>
            </a:r>
            <a:r>
              <a:rPr lang="en-US" dirty="0" smtClean="0"/>
              <a:t>Tuesday, August 30, 2011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1893888" y="-9525"/>
            <a:ext cx="655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latin typeface="Times" pitchFamily="18" charset="0"/>
                <a:sym typeface="Symbol" pitchFamily="18" charset="2"/>
              </a:rPr>
              <a:t>6 Month</a:t>
            </a:r>
            <a:endParaRPr lang="en-US" sz="2000" dirty="0">
              <a:latin typeface="Times" pitchFamily="18" charset="0"/>
            </a:endParaRPr>
          </a:p>
        </p:txBody>
      </p:sp>
      <p:sp>
        <p:nvSpPr>
          <p:cNvPr id="23" name="TextBox 43"/>
          <p:cNvSpPr txBox="1">
            <a:spLocks noChangeArrowheads="1"/>
          </p:cNvSpPr>
          <p:nvPr/>
        </p:nvSpPr>
        <p:spPr bwMode="auto">
          <a:xfrm>
            <a:off x="0" y="-7938"/>
            <a:ext cx="1828800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" pitchFamily="18" charset="0"/>
              </a:rPr>
              <a:t>Time Line</a:t>
            </a:r>
            <a:endParaRPr lang="en-US" sz="2000" dirty="0">
              <a:solidFill>
                <a:schemeClr val="bg1"/>
              </a:solidFill>
              <a:latin typeface="Times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9044983"/>
              </p:ext>
            </p:extLst>
          </p:nvPr>
        </p:nvGraphicFramePr>
        <p:xfrm>
          <a:off x="338931" y="622300"/>
          <a:ext cx="8458200" cy="5905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0669"/>
                <a:gridCol w="1177131"/>
                <a:gridCol w="3200400"/>
              </a:tblGrid>
              <a:tr h="57759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DPI Steps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b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Date</a:t>
                      </a:r>
                      <a:endParaRPr lang="en-US" sz="2800" dirty="0">
                        <a:solidFill>
                          <a:schemeClr val="bg1"/>
                        </a:solidFill>
                        <a:latin typeface="Times" pitchFamily="18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6B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Suggested GCS Items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59192">
                <a:tc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September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 and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October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 </a:t>
                      </a:r>
                      <a:br>
                        <a:rPr lang="en-US" baseline="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</a:b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2011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6B1C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Times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303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latin typeface="Times" pitchFamily="18" charset="0"/>
                          <a:sym typeface="Symbol" pitchFamily="18" charset="2"/>
                        </a:rPr>
                        <a:t>.</a:t>
                      </a:r>
                      <a:endParaRPr lang="en-US" i="1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Oct 15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 – Dec 1</a:t>
                      </a:r>
                      <a:br>
                        <a:rPr lang="en-US" baseline="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</a:b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2011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6B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1204">
                <a:tc rowSpan="2">
                  <a:txBody>
                    <a:bodyPr/>
                    <a:lstStyle/>
                    <a:p>
                      <a:pPr algn="r"/>
                      <a:endParaRPr lang="en-US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December</a:t>
                      </a:r>
                      <a:br>
                        <a:rPr lang="en-US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</a:b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2011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6B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1204">
                <a:tc vMerge="1"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January</a:t>
                      </a:r>
                      <a:r>
                        <a:rPr lang="en-US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/>
                      </a:r>
                      <a:br>
                        <a:rPr lang="en-US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</a:br>
                      <a:r>
                        <a:rPr lang="en-US" sz="1400" smtClean="0">
                          <a:solidFill>
                            <a:schemeClr val="bg1"/>
                          </a:solidFill>
                          <a:latin typeface="Times" pitchFamily="18" charset="0"/>
                        </a:rPr>
                        <a:t>2012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6B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68400" y="3343751"/>
            <a:ext cx="4064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>
                <a:latin typeface="Times" pitchFamily="18" charset="0"/>
              </a:rPr>
              <a:t>RESA Meetings (8 scheduled)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>
                <a:latin typeface="Times" pitchFamily="18" charset="0"/>
              </a:rPr>
              <a:t>Formal Collaborative</a:t>
            </a:r>
            <a:br>
              <a:rPr lang="en-US" dirty="0" smtClean="0">
                <a:latin typeface="Times" pitchFamily="18" charset="0"/>
              </a:rPr>
            </a:br>
            <a:r>
              <a:rPr lang="en-US" dirty="0" smtClean="0">
                <a:latin typeface="Times" pitchFamily="18" charset="0"/>
              </a:rPr>
              <a:t>Meetings </a:t>
            </a:r>
            <a:r>
              <a:rPr lang="en-US" dirty="0">
                <a:latin typeface="Times" pitchFamily="18" charset="0"/>
              </a:rPr>
              <a:t>in LEAs 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>
                <a:latin typeface="Times" pitchFamily="18" charset="0"/>
              </a:rPr>
              <a:t>Individual Feedback</a:t>
            </a:r>
            <a:endParaRPr lang="en-US" dirty="0">
              <a:latin typeface="Times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>
                <a:latin typeface="Times" pitchFamily="18" charset="0"/>
              </a:rPr>
              <a:t>Group </a:t>
            </a:r>
            <a:r>
              <a:rPr lang="en-US" dirty="0">
                <a:latin typeface="Times" pitchFamily="18" charset="0"/>
              </a:rPr>
              <a:t>Meetings </a:t>
            </a:r>
            <a:r>
              <a:rPr lang="en-US" dirty="0" smtClean="0">
                <a:latin typeface="Times" pitchFamily="18" charset="0"/>
              </a:rPr>
              <a:t/>
            </a:r>
            <a:br>
              <a:rPr lang="en-US" dirty="0" smtClean="0">
                <a:latin typeface="Times" pitchFamily="18" charset="0"/>
              </a:rPr>
            </a:br>
            <a:endParaRPr lang="en-US" sz="1600" dirty="0">
              <a:latin typeface="Times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800" y="1206500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>
                <a:latin typeface="Times" pitchFamily="18" charset="0"/>
                <a:sym typeface="Symbol" pitchFamily="18" charset="2"/>
              </a:rPr>
              <a:t>Develop Operational Model and Descriptions</a:t>
            </a:r>
            <a:r>
              <a:rPr lang="en-US" sz="2000" b="1" dirty="0">
                <a:latin typeface="Times" pitchFamily="18" charset="0"/>
                <a:sym typeface="Symbol" pitchFamily="18" charset="2"/>
              </a:rPr>
              <a:t/>
            </a:r>
            <a:br>
              <a:rPr lang="en-US" sz="2000" b="1" dirty="0">
                <a:latin typeface="Times" pitchFamily="18" charset="0"/>
                <a:sym typeface="Symbol" pitchFamily="18" charset="2"/>
              </a:rPr>
            </a:br>
            <a:r>
              <a:rPr lang="en-US" dirty="0" smtClean="0">
                <a:latin typeface="Times" pitchFamily="18" charset="0"/>
                <a:sym typeface="Symbol" pitchFamily="18" charset="2"/>
              </a:rPr>
              <a:t>e.g</a:t>
            </a:r>
            <a:r>
              <a:rPr lang="en-US" dirty="0">
                <a:latin typeface="Times" pitchFamily="18" charset="0"/>
                <a:sym typeface="Symbol" pitchFamily="18" charset="2"/>
              </a:rPr>
              <a:t>. white paper, example reports, </a:t>
            </a:r>
            <a:br>
              <a:rPr lang="en-US" dirty="0">
                <a:latin typeface="Times" pitchFamily="18" charset="0"/>
                <a:sym typeface="Symbol" pitchFamily="18" charset="2"/>
              </a:rPr>
            </a:br>
            <a:r>
              <a:rPr lang="en-US" dirty="0">
                <a:latin typeface="Times" pitchFamily="18" charset="0"/>
                <a:sym typeface="Symbol" pitchFamily="18" charset="2"/>
              </a:rPr>
              <a:t>short video, slide </a:t>
            </a:r>
            <a:r>
              <a:rPr lang="en-US" dirty="0" smtClean="0">
                <a:latin typeface="Times" pitchFamily="18" charset="0"/>
                <a:sym typeface="Symbol" pitchFamily="18" charset="2"/>
              </a:rPr>
              <a:t>deck</a:t>
            </a:r>
            <a:endParaRPr lang="en-US" dirty="0">
              <a:latin typeface="Times" pitchFamily="18" charset="0"/>
            </a:endParaRPr>
          </a:p>
          <a:p>
            <a:pPr algn="r"/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664200" y="1224577"/>
            <a:ext cx="35052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200" dirty="0">
                <a:latin typeface="Times" pitchFamily="18" charset="0"/>
              </a:rPr>
              <a:t>October </a:t>
            </a:r>
            <a:r>
              <a:rPr lang="en-US" sz="2200" dirty="0" smtClean="0">
                <a:latin typeface="Times" pitchFamily="18" charset="0"/>
              </a:rPr>
              <a:t>SBE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b="1" dirty="0" smtClean="0">
                <a:latin typeface="Times" pitchFamily="18" charset="0"/>
              </a:rPr>
              <a:t>Discussion of Uses</a:t>
            </a:r>
            <a:r>
              <a:rPr lang="en-US" dirty="0">
                <a:solidFill>
                  <a:schemeClr val="dk1"/>
                </a:solidFill>
                <a:latin typeface="Times" pitchFamily="18" charset="0"/>
              </a:rPr>
              <a:t/>
            </a:r>
            <a:br>
              <a:rPr lang="en-US" dirty="0">
                <a:solidFill>
                  <a:schemeClr val="dk1"/>
                </a:solidFill>
                <a:latin typeface="Times" pitchFamily="18" charset="0"/>
              </a:rPr>
            </a:br>
            <a:r>
              <a:rPr lang="en-US" dirty="0" smtClean="0">
                <a:solidFill>
                  <a:schemeClr val="dk1"/>
                </a:solidFill>
                <a:latin typeface="Times" pitchFamily="18" charset="0"/>
              </a:rPr>
              <a:t>Subgroups</a:t>
            </a:r>
            <a:r>
              <a:rPr lang="en-US" dirty="0">
                <a:solidFill>
                  <a:schemeClr val="dk1"/>
                </a:solidFill>
                <a:latin typeface="Times" pitchFamily="18" charset="0"/>
              </a:rPr>
              <a:t>; Reporting; Sanction and Rewarding; Targeting </a:t>
            </a:r>
            <a:r>
              <a:rPr lang="en-US" dirty="0" smtClean="0">
                <a:solidFill>
                  <a:schemeClr val="dk1"/>
                </a:solidFill>
                <a:latin typeface="Times" pitchFamily="18" charset="0"/>
              </a:rPr>
              <a:t>Assistance</a:t>
            </a:r>
            <a:endParaRPr lang="en-US" dirty="0">
              <a:solidFill>
                <a:schemeClr val="dk1"/>
              </a:solidFill>
              <a:latin typeface="Times" pitchFamily="18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469900" y="2768600"/>
            <a:ext cx="471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Times" pitchFamily="18" charset="0"/>
                <a:sym typeface="Symbol" pitchFamily="18" charset="2"/>
              </a:rPr>
              <a:t>Gather Formal Feedback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664200" y="3608625"/>
            <a:ext cx="3530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" pitchFamily="18" charset="0"/>
              </a:rPr>
              <a:t>November SBE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dirty="0" smtClean="0">
                <a:latin typeface="Times" pitchFamily="18" charset="0"/>
              </a:rPr>
              <a:t>continued </a:t>
            </a:r>
            <a:r>
              <a:rPr lang="en-US" b="1" dirty="0">
                <a:latin typeface="Times" pitchFamily="18" charset="0"/>
              </a:rPr>
              <a:t>D</a:t>
            </a:r>
            <a:r>
              <a:rPr lang="en-US" b="1" dirty="0" smtClean="0">
                <a:latin typeface="Times" pitchFamily="18" charset="0"/>
              </a:rPr>
              <a:t>iscussion of Uses</a:t>
            </a:r>
            <a:endParaRPr lang="en-US" b="1" dirty="0">
              <a:latin typeface="Times" pitchFamily="18" charset="0"/>
            </a:endParaRPr>
          </a:p>
          <a:p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938" y="5658281"/>
            <a:ext cx="3814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>
                <a:latin typeface="Times" pitchFamily="18" charset="0"/>
              </a:rPr>
              <a:t>Analysis of External </a:t>
            </a:r>
            <a:r>
              <a:rPr lang="en-US" sz="2200" dirty="0" smtClean="0">
                <a:latin typeface="Times" pitchFamily="18" charset="0"/>
              </a:rPr>
              <a:t>Feedback</a:t>
            </a:r>
            <a:endParaRPr lang="en-US" sz="2200" dirty="0">
              <a:latin typeface="Times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64200" y="5140439"/>
            <a:ext cx="3390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Times" pitchFamily="18" charset="0"/>
              </a:rPr>
              <a:t>Operational Model to SBE </a:t>
            </a:r>
            <a:r>
              <a:rPr lang="en-US" sz="2400" dirty="0">
                <a:latin typeface="Times" pitchFamily="18" charset="0"/>
              </a:rPr>
              <a:t/>
            </a:r>
            <a:br>
              <a:rPr lang="en-US" sz="2400" dirty="0">
                <a:latin typeface="Times" pitchFamily="18" charset="0"/>
              </a:rPr>
            </a:br>
            <a:r>
              <a:rPr lang="en-US" b="1" dirty="0" smtClean="0">
                <a:latin typeface="Times" pitchFamily="18" charset="0"/>
              </a:rPr>
              <a:t>Discussion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64200" y="5794514"/>
            <a:ext cx="3390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Times" pitchFamily="18" charset="0"/>
              </a:rPr>
              <a:t>Operational Model to SBE </a:t>
            </a:r>
            <a:r>
              <a:rPr lang="en-US" sz="2400" dirty="0">
                <a:latin typeface="Times" pitchFamily="18" charset="0"/>
              </a:rPr>
              <a:t/>
            </a:r>
            <a:br>
              <a:rPr lang="en-US" sz="2400" dirty="0">
                <a:latin typeface="Times" pitchFamily="18" charset="0"/>
              </a:rPr>
            </a:br>
            <a:r>
              <a:rPr lang="en-US" b="1" dirty="0" smtClean="0">
                <a:latin typeface="Times" pitchFamily="18" charset="0"/>
              </a:rPr>
              <a:t>Action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13846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7" grpId="0"/>
      <p:bldP spid="8" grpId="0"/>
      <p:bldP spid="10" grpId="0"/>
      <p:bldP spid="11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B09D7-7C00-43C3-845E-B15BB1705F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 rotWithShape="1">
          <a:blip r:embed="rId3"/>
          <a:srcRect l="14523" t="66470" r="39172" b="2702"/>
          <a:stretch/>
        </p:blipFill>
        <p:spPr bwMode="auto">
          <a:xfrm>
            <a:off x="2211388" y="1066800"/>
            <a:ext cx="670401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8132" name="TextBox 5"/>
          <p:cNvSpPr txBox="1">
            <a:spLocks noChangeArrowheads="1"/>
          </p:cNvSpPr>
          <p:nvPr/>
        </p:nvSpPr>
        <p:spPr bwMode="auto">
          <a:xfrm>
            <a:off x="1893888" y="-9525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From Framework For Change</a:t>
            </a:r>
            <a:endParaRPr lang="en-US" sz="2000" dirty="0">
              <a:solidFill>
                <a:prstClr val="black"/>
              </a:solidFill>
              <a:latin typeface="Times" pitchFamily="18" charset="0"/>
            </a:endParaRPr>
          </a:p>
        </p:txBody>
      </p:sp>
      <p:sp>
        <p:nvSpPr>
          <p:cNvPr id="7" name="Line 18"/>
          <p:cNvSpPr>
            <a:spLocks noChangeShapeType="1"/>
          </p:cNvSpPr>
          <p:nvPr/>
        </p:nvSpPr>
        <p:spPr bwMode="auto">
          <a:xfrm>
            <a:off x="0" y="511175"/>
            <a:ext cx="9144000" cy="0"/>
          </a:xfrm>
          <a:prstGeom prst="line">
            <a:avLst/>
          </a:prstGeom>
          <a:noFill/>
          <a:ln w="44450" cmpd="dbl">
            <a:solidFill>
              <a:schemeClr val="tx1">
                <a:lumMod val="85000"/>
                <a:lumOff val="15000"/>
                <a:alpha val="85000"/>
              </a:schemeClr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134" name="TextBox 7"/>
          <p:cNvSpPr txBox="1">
            <a:spLocks noChangeArrowheads="1"/>
          </p:cNvSpPr>
          <p:nvPr/>
        </p:nvSpPr>
        <p:spPr bwMode="auto">
          <a:xfrm>
            <a:off x="0" y="-7938"/>
            <a:ext cx="1828800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  <a:latin typeface="Times" pitchFamily="18" charset="0"/>
              </a:rPr>
              <a:t>Overview</a:t>
            </a:r>
            <a:endParaRPr lang="en-US" sz="2000" dirty="0">
              <a:solidFill>
                <a:prstClr val="white"/>
              </a:solidFill>
              <a:latin typeface="Times" pitchFamily="18" charset="0"/>
            </a:endParaRPr>
          </a:p>
        </p:txBody>
      </p:sp>
      <p:pic>
        <p:nvPicPr>
          <p:cNvPr id="48135" name="Picture 32"/>
          <p:cNvPicPr>
            <a:picLocks noChangeAspect="1" noChangeArrowheads="1"/>
          </p:cNvPicPr>
          <p:nvPr/>
        </p:nvPicPr>
        <p:blipFill>
          <a:blip r:embed="rId4"/>
          <a:srcRect l="23860" t="8282" r="22015" b="3917"/>
          <a:stretch>
            <a:fillRect/>
          </a:stretch>
        </p:blipFill>
        <p:spPr bwMode="auto">
          <a:xfrm>
            <a:off x="304800" y="1752600"/>
            <a:ext cx="2495550" cy="3238500"/>
          </a:xfrm>
          <a:prstGeom prst="rect">
            <a:avLst/>
          </a:prstGeom>
          <a:noFill/>
          <a:ln w="28575" algn="ctr">
            <a:solidFill>
              <a:srgbClr val="DDDDDD"/>
            </a:solidFill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271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178" name="TextBox 9"/>
          <p:cNvSpPr txBox="1">
            <a:spLocks noChangeArrowheads="1"/>
          </p:cNvSpPr>
          <p:nvPr/>
        </p:nvSpPr>
        <p:spPr bwMode="auto">
          <a:xfrm>
            <a:off x="1893888" y="-9525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Goals</a:t>
            </a:r>
            <a:endParaRPr lang="en-US" sz="2000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>
            <a:off x="0" y="511175"/>
            <a:ext cx="9144000" cy="0"/>
          </a:xfrm>
          <a:prstGeom prst="line">
            <a:avLst/>
          </a:prstGeom>
          <a:noFill/>
          <a:ln w="44450" cmpd="dbl">
            <a:solidFill>
              <a:schemeClr val="tx1">
                <a:lumMod val="85000"/>
                <a:lumOff val="15000"/>
                <a:alpha val="85000"/>
              </a:schemeClr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180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42063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84D916-E9FB-41D4-8E10-FA2D7A901BEC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0182" name="Rectangle 1"/>
          <p:cNvSpPr>
            <a:spLocks/>
          </p:cNvSpPr>
          <p:nvPr/>
        </p:nvSpPr>
        <p:spPr bwMode="auto">
          <a:xfrm>
            <a:off x="746125" y="1554163"/>
            <a:ext cx="7643813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/>
            <a:r>
              <a:rPr lang="en-US" sz="3400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Goal: Institute an accountability model that… </a:t>
            </a:r>
          </a:p>
          <a:p>
            <a:pPr defTabSz="642938"/>
            <a:endParaRPr lang="en-US" sz="3400" dirty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marL="642938" lvl="2" defTabSz="642938"/>
            <a:r>
              <a:rPr lang="en-US" sz="3400" b="1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improves student </a:t>
            </a:r>
            <a:r>
              <a:rPr lang="en-US" sz="3400" b="1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outcomes </a:t>
            </a:r>
            <a:endParaRPr lang="en-US" sz="3400" b="1" dirty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marL="642938" lvl="2" defTabSz="642938"/>
            <a:endParaRPr lang="en-US" sz="1400" b="1" dirty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marL="642938" lvl="2" defTabSz="642938"/>
            <a:r>
              <a:rPr lang="en-US" sz="3400" b="1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increases graduation </a:t>
            </a:r>
            <a:r>
              <a:rPr lang="en-US" sz="3400" b="1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rates </a:t>
            </a:r>
            <a:endParaRPr lang="en-US" sz="3400" b="1" dirty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marL="642938" lvl="2" defTabSz="642938"/>
            <a:endParaRPr lang="en-US" sz="1400" b="1" dirty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marL="642938" lvl="2" defTabSz="642938"/>
            <a:r>
              <a:rPr lang="en-US" sz="3400" b="1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closes achievement </a:t>
            </a:r>
            <a:r>
              <a:rPr lang="en-US" sz="3400" b="1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gaps</a:t>
            </a:r>
            <a:endParaRPr lang="en-US" sz="3400" b="1" dirty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</p:txBody>
      </p:sp>
      <p:sp>
        <p:nvSpPr>
          <p:cNvPr id="50183" name="Oval 7"/>
          <p:cNvSpPr>
            <a:spLocks/>
          </p:cNvSpPr>
          <p:nvPr/>
        </p:nvSpPr>
        <p:spPr bwMode="auto">
          <a:xfrm>
            <a:off x="1023938" y="3041650"/>
            <a:ext cx="173037" cy="173038"/>
          </a:xfrm>
          <a:prstGeom prst="ellipse">
            <a:avLst/>
          </a:prstGeom>
          <a:gradFill rotWithShape="0">
            <a:gsLst>
              <a:gs pos="0">
                <a:srgbClr val="074EB3">
                  <a:alpha val="85001"/>
                </a:srgbClr>
              </a:gs>
              <a:gs pos="100000">
                <a:srgbClr val="0B3280">
                  <a:alpha val="85001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Calibri" pitchFamily="34" charset="0"/>
              <a:sym typeface="Gill Sans"/>
            </a:endParaRPr>
          </a:p>
        </p:txBody>
      </p:sp>
      <p:sp>
        <p:nvSpPr>
          <p:cNvPr id="50184" name="Oval 8"/>
          <p:cNvSpPr>
            <a:spLocks/>
          </p:cNvSpPr>
          <p:nvPr/>
        </p:nvSpPr>
        <p:spPr bwMode="auto">
          <a:xfrm>
            <a:off x="1023938" y="3792538"/>
            <a:ext cx="173037" cy="173037"/>
          </a:xfrm>
          <a:prstGeom prst="ellipse">
            <a:avLst/>
          </a:prstGeom>
          <a:gradFill rotWithShape="0">
            <a:gsLst>
              <a:gs pos="0">
                <a:srgbClr val="074EB3">
                  <a:alpha val="85001"/>
                </a:srgbClr>
              </a:gs>
              <a:gs pos="100000">
                <a:srgbClr val="0B3280">
                  <a:alpha val="85001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Calibri" pitchFamily="34" charset="0"/>
              <a:sym typeface="Gill Sans"/>
            </a:endParaRPr>
          </a:p>
        </p:txBody>
      </p:sp>
      <p:sp>
        <p:nvSpPr>
          <p:cNvPr id="50185" name="Oval 9"/>
          <p:cNvSpPr>
            <a:spLocks/>
          </p:cNvSpPr>
          <p:nvPr/>
        </p:nvSpPr>
        <p:spPr bwMode="auto">
          <a:xfrm>
            <a:off x="1036638" y="4500563"/>
            <a:ext cx="171450" cy="173037"/>
          </a:xfrm>
          <a:prstGeom prst="ellipse">
            <a:avLst/>
          </a:prstGeom>
          <a:gradFill rotWithShape="0">
            <a:gsLst>
              <a:gs pos="0">
                <a:srgbClr val="074EB3">
                  <a:alpha val="85001"/>
                </a:srgbClr>
              </a:gs>
              <a:gs pos="100000">
                <a:srgbClr val="0B3280">
                  <a:alpha val="85001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Calibri" pitchFamily="34" charset="0"/>
              <a:sym typeface="Gill San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0" y="-7938"/>
            <a:ext cx="1828800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  <a:latin typeface="Times" pitchFamily="18" charset="0"/>
              </a:rPr>
              <a:t>Overview</a:t>
            </a:r>
            <a:endParaRPr lang="en-US" sz="2000" dirty="0">
              <a:solidFill>
                <a:prstClr val="white"/>
              </a:solidFill>
              <a:latin typeface="Times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9871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2226" name="TextBox 9"/>
          <p:cNvSpPr txBox="1">
            <a:spLocks noChangeArrowheads="1"/>
          </p:cNvSpPr>
          <p:nvPr/>
        </p:nvSpPr>
        <p:spPr bwMode="auto">
          <a:xfrm>
            <a:off x="1893888" y="-9525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Framing</a:t>
            </a:r>
            <a:endParaRPr lang="en-US" sz="2000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>
            <a:off x="0" y="511175"/>
            <a:ext cx="9144000" cy="0"/>
          </a:xfrm>
          <a:prstGeom prst="line">
            <a:avLst/>
          </a:prstGeom>
          <a:noFill/>
          <a:ln w="44450" cmpd="dbl">
            <a:solidFill>
              <a:schemeClr val="tx1">
                <a:lumMod val="85000"/>
                <a:lumOff val="15000"/>
                <a:alpha val="85000"/>
              </a:schemeClr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228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42063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245663-7FA3-42F0-A2AC-889F815A8927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3"/>
          <p:cNvSpPr>
            <a:spLocks/>
          </p:cNvSpPr>
          <p:nvPr/>
        </p:nvSpPr>
        <p:spPr bwMode="auto">
          <a:xfrm>
            <a:off x="2730500" y="1295400"/>
            <a:ext cx="3624263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4800" b="1" dirty="0">
                <a:solidFill>
                  <a:srgbClr val="486B1C"/>
                </a:solidFill>
                <a:latin typeface="Georgia" pitchFamily="18" charset="0"/>
                <a:sym typeface="Georgia" pitchFamily="18" charset="0"/>
              </a:rPr>
              <a:t>Indicators</a:t>
            </a:r>
          </a:p>
        </p:txBody>
      </p:sp>
      <p:sp>
        <p:nvSpPr>
          <p:cNvPr id="12" name="Rectangle 4"/>
          <p:cNvSpPr>
            <a:spLocks/>
          </p:cNvSpPr>
          <p:nvPr/>
        </p:nvSpPr>
        <p:spPr bwMode="auto">
          <a:xfrm>
            <a:off x="2735263" y="2895600"/>
            <a:ext cx="366553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4800" b="1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Uses</a:t>
            </a:r>
          </a:p>
        </p:txBody>
      </p:sp>
      <p:sp>
        <p:nvSpPr>
          <p:cNvPr id="16" name="Rectangle 5"/>
          <p:cNvSpPr>
            <a:spLocks/>
          </p:cNvSpPr>
          <p:nvPr/>
        </p:nvSpPr>
        <p:spPr bwMode="auto">
          <a:xfrm>
            <a:off x="2730500" y="4724400"/>
            <a:ext cx="3662363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4800" b="1" dirty="0">
                <a:solidFill>
                  <a:srgbClr val="0066FF"/>
                </a:solidFill>
                <a:latin typeface="Georgia" pitchFamily="18" charset="0"/>
                <a:sym typeface="Georgia" pitchFamily="18" charset="0"/>
              </a:rPr>
              <a:t>Levels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0" y="-7938"/>
            <a:ext cx="1828800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  <a:latin typeface="Times" pitchFamily="18" charset="0"/>
              </a:rPr>
              <a:t>Overview</a:t>
            </a:r>
            <a:endParaRPr lang="en-US" sz="2000" dirty="0">
              <a:solidFill>
                <a:prstClr val="white"/>
              </a:solidFill>
              <a:latin typeface="Times" pitchFamily="18" charset="0"/>
            </a:endParaRP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898989"/>
                </a:solidFill>
                <a:cs typeface="Arial" charset="0"/>
              </a:rPr>
              <a:t>Draft - </a:t>
            </a:r>
            <a:r>
              <a:rPr lang="en-US" dirty="0" smtClean="0">
                <a:solidFill>
                  <a:srgbClr val="898989"/>
                </a:solidFill>
                <a:cs typeface="Arial" charset="0"/>
              </a:rPr>
              <a:t>Monday, September 12, 2011</a:t>
            </a:r>
            <a:endParaRPr lang="en-US" dirty="0">
              <a:solidFill>
                <a:srgbClr val="898989"/>
              </a:solidFill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74319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274" name="Line 15"/>
          <p:cNvSpPr>
            <a:spLocks noChangeShapeType="1"/>
          </p:cNvSpPr>
          <p:nvPr/>
        </p:nvSpPr>
        <p:spPr bwMode="auto">
          <a:xfrm>
            <a:off x="147638" y="536575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4275" name="TextBox 6"/>
          <p:cNvSpPr txBox="1">
            <a:spLocks noChangeArrowheads="1"/>
          </p:cNvSpPr>
          <p:nvPr/>
        </p:nvSpPr>
        <p:spPr bwMode="auto">
          <a:xfrm>
            <a:off x="1447800" y="717550"/>
            <a:ext cx="655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 dirty="0">
              <a:solidFill>
                <a:srgbClr val="403152"/>
              </a:solidFill>
              <a:latin typeface="Times" pitchFamily="18" charset="0"/>
            </a:endParaRPr>
          </a:p>
        </p:txBody>
      </p:sp>
      <p:sp>
        <p:nvSpPr>
          <p:cNvPr id="54276" name="TextBox 9"/>
          <p:cNvSpPr txBox="1">
            <a:spLocks noChangeArrowheads="1"/>
          </p:cNvSpPr>
          <p:nvPr/>
        </p:nvSpPr>
        <p:spPr bwMode="auto">
          <a:xfrm>
            <a:off x="1893888" y="-9525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High School Model Indicators</a:t>
            </a:r>
            <a:endParaRPr lang="en-US" sz="2000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54277" name="Line 15"/>
          <p:cNvSpPr>
            <a:spLocks noChangeShapeType="1"/>
          </p:cNvSpPr>
          <p:nvPr/>
        </p:nvSpPr>
        <p:spPr bwMode="auto">
          <a:xfrm>
            <a:off x="147638" y="536575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>
            <a:off x="0" y="511175"/>
            <a:ext cx="9144000" cy="0"/>
          </a:xfrm>
          <a:prstGeom prst="line">
            <a:avLst/>
          </a:prstGeom>
          <a:noFill/>
          <a:ln w="44450" cmpd="dbl">
            <a:solidFill>
              <a:schemeClr val="tx1">
                <a:lumMod val="85000"/>
                <a:lumOff val="15000"/>
                <a:alpha val="85000"/>
              </a:schemeClr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AutoShape 2"/>
          <p:cNvSpPr>
            <a:spLocks/>
          </p:cNvSpPr>
          <p:nvPr/>
        </p:nvSpPr>
        <p:spPr bwMode="auto">
          <a:xfrm>
            <a:off x="146050" y="1317625"/>
            <a:ext cx="3313113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5715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Rectangle 3"/>
          <p:cNvSpPr>
            <a:spLocks/>
          </p:cNvSpPr>
          <p:nvPr/>
        </p:nvSpPr>
        <p:spPr bwMode="auto">
          <a:xfrm>
            <a:off x="0" y="1497013"/>
            <a:ext cx="360521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Performance Composite </a:t>
            </a:r>
            <a:r>
              <a:rPr lang="en-US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1600" i="1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from End of Course Assessments</a:t>
            </a:r>
          </a:p>
        </p:txBody>
      </p:sp>
      <p:sp>
        <p:nvSpPr>
          <p:cNvPr id="14" name="AutoShape 4"/>
          <p:cNvSpPr>
            <a:spLocks/>
          </p:cNvSpPr>
          <p:nvPr/>
        </p:nvSpPr>
        <p:spPr bwMode="auto">
          <a:xfrm>
            <a:off x="146050" y="2316163"/>
            <a:ext cx="3313113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Rectangle 5"/>
          <p:cNvSpPr>
            <a:spLocks/>
          </p:cNvSpPr>
          <p:nvPr/>
        </p:nvSpPr>
        <p:spPr bwMode="auto">
          <a:xfrm>
            <a:off x="241300" y="2613025"/>
            <a:ext cx="307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Post-Secondary Readiness</a:t>
            </a:r>
            <a:endParaRPr lang="en-US" sz="1600" i="1" dirty="0">
              <a:solidFill>
                <a:srgbClr val="FFFFFF"/>
              </a:solidFill>
              <a:latin typeface="Georgia" pitchFamily="18" charset="0"/>
              <a:sym typeface="Georgia" pitchFamily="18" charset="0"/>
            </a:endParaRPr>
          </a:p>
        </p:txBody>
      </p:sp>
      <p:sp>
        <p:nvSpPr>
          <p:cNvPr id="17" name="AutoShape 6"/>
          <p:cNvSpPr>
            <a:spLocks/>
          </p:cNvSpPr>
          <p:nvPr/>
        </p:nvSpPr>
        <p:spPr bwMode="auto">
          <a:xfrm>
            <a:off x="5665788" y="1320800"/>
            <a:ext cx="3313112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57150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5797550" y="1500188"/>
            <a:ext cx="3040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Student Growth</a:t>
            </a:r>
            <a:r>
              <a:rPr lang="en-US" sz="14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/>
            </a:r>
            <a:br>
              <a:rPr lang="en-US" sz="14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1600" i="1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from End of Course Assessments</a:t>
            </a:r>
          </a:p>
          <a:p>
            <a:pPr algn="ctr" defTabSz="642938"/>
            <a:endParaRPr lang="en-US" sz="2400" dirty="0">
              <a:solidFill>
                <a:srgbClr val="FFFFFF"/>
              </a:solidFill>
              <a:latin typeface="Georgia" pitchFamily="18" charset="0"/>
              <a:sym typeface="Georgia" pitchFamily="18" charset="0"/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46050" y="3306763"/>
            <a:ext cx="3313113" cy="946150"/>
            <a:chOff x="208815" y="4630006"/>
            <a:chExt cx="3313848" cy="946248"/>
          </a:xfrm>
        </p:grpSpPr>
        <p:sp>
          <p:nvSpPr>
            <p:cNvPr id="54312" name="AutoShape 8"/>
            <p:cNvSpPr>
              <a:spLocks/>
            </p:cNvSpPr>
            <p:nvPr/>
          </p:nvSpPr>
          <p:spPr bwMode="auto">
            <a:xfrm>
              <a:off x="208815" y="4630006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4313" name="Rectangle 9"/>
            <p:cNvSpPr>
              <a:spLocks/>
            </p:cNvSpPr>
            <p:nvPr/>
          </p:nvSpPr>
          <p:spPr bwMode="auto">
            <a:xfrm>
              <a:off x="1181044" y="4795354"/>
              <a:ext cx="1362552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Graduation </a:t>
              </a:r>
            </a:p>
            <a:p>
              <a:pPr algn="ctr" defTabSz="642938"/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Rates</a:t>
              </a:r>
            </a:p>
          </p:txBody>
        </p:sp>
      </p:grp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146050" y="4298950"/>
            <a:ext cx="3313113" cy="946150"/>
            <a:chOff x="208815" y="5609072"/>
            <a:chExt cx="3313848" cy="946248"/>
          </a:xfrm>
        </p:grpSpPr>
        <p:sp>
          <p:nvSpPr>
            <p:cNvPr id="54310" name="AutoShape 10"/>
            <p:cNvSpPr>
              <a:spLocks/>
            </p:cNvSpPr>
            <p:nvPr/>
          </p:nvSpPr>
          <p:spPr bwMode="auto">
            <a:xfrm>
              <a:off x="208815" y="5609072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4311" name="Rectangle 11"/>
            <p:cNvSpPr>
              <a:spLocks/>
            </p:cNvSpPr>
            <p:nvPr/>
          </p:nvSpPr>
          <p:spPr bwMode="auto">
            <a:xfrm>
              <a:off x="1130622" y="5774420"/>
              <a:ext cx="1481175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Math </a:t>
              </a:r>
              <a:b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</a:br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Course Rigor</a:t>
              </a:r>
            </a:p>
          </p:txBody>
        </p:sp>
      </p:grpSp>
      <p:sp>
        <p:nvSpPr>
          <p:cNvPr id="28" name="AutoShape 4"/>
          <p:cNvSpPr>
            <a:spLocks/>
          </p:cNvSpPr>
          <p:nvPr/>
        </p:nvSpPr>
        <p:spPr bwMode="auto">
          <a:xfrm>
            <a:off x="5673725" y="2319338"/>
            <a:ext cx="3314700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9" name="Rectangle 5"/>
          <p:cNvSpPr>
            <a:spLocks/>
          </p:cNvSpPr>
          <p:nvPr/>
        </p:nvSpPr>
        <p:spPr bwMode="auto">
          <a:xfrm>
            <a:off x="6577013" y="2484438"/>
            <a:ext cx="17748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Post-Secondary</a:t>
            </a:r>
            <a:br>
              <a:rPr lang="en-US" sz="20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20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Readiness</a:t>
            </a:r>
          </a:p>
        </p:txBody>
      </p: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5673725" y="3311525"/>
            <a:ext cx="3314700" cy="946150"/>
            <a:chOff x="208815" y="4630006"/>
            <a:chExt cx="3313848" cy="946248"/>
          </a:xfrm>
        </p:grpSpPr>
        <p:sp>
          <p:nvSpPr>
            <p:cNvPr id="54308" name="AutoShape 8"/>
            <p:cNvSpPr>
              <a:spLocks/>
            </p:cNvSpPr>
            <p:nvPr/>
          </p:nvSpPr>
          <p:spPr bwMode="auto">
            <a:xfrm>
              <a:off x="208815" y="4630006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4309" name="Rectangle 9"/>
            <p:cNvSpPr>
              <a:spLocks/>
            </p:cNvSpPr>
            <p:nvPr/>
          </p:nvSpPr>
          <p:spPr bwMode="auto">
            <a:xfrm>
              <a:off x="1181044" y="4795354"/>
              <a:ext cx="1362552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Graduation </a:t>
              </a:r>
            </a:p>
            <a:p>
              <a:pPr algn="ctr" defTabSz="642938"/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Rates</a:t>
              </a: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5673725" y="4316413"/>
            <a:ext cx="3314700" cy="946150"/>
            <a:chOff x="208815" y="5609072"/>
            <a:chExt cx="3313848" cy="946248"/>
          </a:xfrm>
        </p:grpSpPr>
        <p:sp>
          <p:nvSpPr>
            <p:cNvPr id="54306" name="AutoShape 10"/>
            <p:cNvSpPr>
              <a:spLocks/>
            </p:cNvSpPr>
            <p:nvPr/>
          </p:nvSpPr>
          <p:spPr bwMode="auto">
            <a:xfrm>
              <a:off x="208815" y="5609072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4307" name="Rectangle 11"/>
            <p:cNvSpPr>
              <a:spLocks/>
            </p:cNvSpPr>
            <p:nvPr/>
          </p:nvSpPr>
          <p:spPr bwMode="auto">
            <a:xfrm>
              <a:off x="1130622" y="5774420"/>
              <a:ext cx="1481175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Math </a:t>
              </a:r>
              <a:b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</a:br>
              <a:r>
                <a:rPr lang="en-US" sz="2000" dirty="0">
                  <a:solidFill>
                    <a:srgbClr val="FFFFFF"/>
                  </a:solidFill>
                  <a:latin typeface="Georgia" pitchFamily="18" charset="0"/>
                  <a:sym typeface="Georgia" pitchFamily="18" charset="0"/>
                </a:rPr>
                <a:t>Course Rigor</a:t>
              </a:r>
            </a:p>
          </p:txBody>
        </p:sp>
      </p:grp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5899150" y="2411413"/>
            <a:ext cx="565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 b="1">
                <a:solidFill>
                  <a:srgbClr val="FFFFFF"/>
                </a:solidFill>
                <a:latin typeface="Georgia" pitchFamily="18" charset="0"/>
              </a:rPr>
              <a:t>Δ</a:t>
            </a:r>
            <a:endParaRPr lang="en-US" sz="4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5892800" y="3432175"/>
            <a:ext cx="565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 b="1">
                <a:solidFill>
                  <a:srgbClr val="FFFFFF"/>
                </a:solidFill>
                <a:latin typeface="Georgia" pitchFamily="18" charset="0"/>
              </a:rPr>
              <a:t>Δ</a:t>
            </a:r>
            <a:endParaRPr lang="en-US" sz="4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86450" y="4424363"/>
            <a:ext cx="565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 b="1">
                <a:solidFill>
                  <a:srgbClr val="FFFFFF"/>
                </a:solidFill>
                <a:latin typeface="Georgia" pitchFamily="18" charset="0"/>
              </a:rPr>
              <a:t>Δ</a:t>
            </a:r>
            <a:endParaRPr lang="en-US" sz="4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0" name="AutoShape 49"/>
          <p:cNvSpPr>
            <a:spLocks noChangeArrowheads="1"/>
          </p:cNvSpPr>
          <p:nvPr/>
        </p:nvSpPr>
        <p:spPr bwMode="auto">
          <a:xfrm>
            <a:off x="76200" y="685800"/>
            <a:ext cx="4495800" cy="558800"/>
          </a:xfrm>
          <a:prstGeom prst="roundRect">
            <a:avLst>
              <a:gd name="adj" fmla="val 9690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FFFF"/>
                </a:solidFill>
                <a:latin typeface="Georgia" pitchFamily="18" charset="0"/>
              </a:rPr>
              <a:t>Absolute Performance Index</a:t>
            </a:r>
          </a:p>
        </p:txBody>
      </p:sp>
      <p:sp>
        <p:nvSpPr>
          <p:cNvPr id="41" name="AutoShape 50"/>
          <p:cNvSpPr>
            <a:spLocks noChangeArrowheads="1"/>
          </p:cNvSpPr>
          <p:nvPr/>
        </p:nvSpPr>
        <p:spPr bwMode="auto">
          <a:xfrm>
            <a:off x="4584700" y="685800"/>
            <a:ext cx="4483100" cy="558800"/>
          </a:xfrm>
          <a:prstGeom prst="roundRect">
            <a:avLst>
              <a:gd name="adj" fmla="val 9690"/>
            </a:avLst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Georgia" pitchFamily="18" charset="0"/>
              </a:rPr>
              <a:t>Growth Index</a:t>
            </a:r>
          </a:p>
        </p:txBody>
      </p:sp>
      <p:sp>
        <p:nvSpPr>
          <p:cNvPr id="54296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788292-0718-458D-A3DD-97EDD992D36D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-49213" y="5257800"/>
            <a:ext cx="3733801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How well does this school prepare students?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418138" y="5257800"/>
            <a:ext cx="3733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Are they getting better over time?</a:t>
            </a:r>
            <a:endParaRPr lang="en-US" sz="2000" i="1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3459163" y="1320800"/>
            <a:ext cx="439737" cy="1914525"/>
          </a:xfrm>
          <a:prstGeom prst="rightBrac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" name="Right Brace 43"/>
          <p:cNvSpPr/>
          <p:nvPr/>
        </p:nvSpPr>
        <p:spPr>
          <a:xfrm rot="10800000">
            <a:off x="5275263" y="1331913"/>
            <a:ext cx="439737" cy="1914525"/>
          </a:xfrm>
          <a:prstGeom prst="rightBrac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783013" y="1868488"/>
            <a:ext cx="16033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Are students </a:t>
            </a:r>
            <a:r>
              <a:rPr lang="en-US" sz="1600" b="1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learning</a:t>
            </a:r>
            <a:r>
              <a:rPr lang="en-US" sz="1600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 important things?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3378200" y="3451225"/>
            <a:ext cx="23241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Are students </a:t>
            </a:r>
            <a:br>
              <a:rPr lang="en-US" sz="1600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b="1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graduating</a:t>
            </a:r>
            <a:r>
              <a:rPr lang="en-US" sz="1600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?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446463" y="4435475"/>
            <a:ext cx="2241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Are students taking </a:t>
            </a:r>
            <a:r>
              <a:rPr lang="en-US" sz="1600" b="1" i="1" dirty="0">
                <a:solidFill>
                  <a:srgbClr val="000000"/>
                </a:solidFill>
                <a:latin typeface="Times" pitchFamily="18" charset="0"/>
                <a:sym typeface="Symbol" pitchFamily="18" charset="2"/>
              </a:rPr>
              <a:t>challenging classes?</a:t>
            </a:r>
          </a:p>
        </p:txBody>
      </p:sp>
      <p:sp>
        <p:nvSpPr>
          <p:cNvPr id="5430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898989"/>
                </a:solidFill>
                <a:cs typeface="Arial" charset="0"/>
              </a:rPr>
              <a:t>Draft - </a:t>
            </a:r>
            <a:r>
              <a:rPr lang="en-US" dirty="0" smtClean="0">
                <a:solidFill>
                  <a:srgbClr val="898989"/>
                </a:solidFill>
                <a:cs typeface="Arial" charset="0"/>
              </a:rPr>
              <a:t>Monday, September 12, 2011</a:t>
            </a:r>
            <a:endParaRPr lang="en-US" dirty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8" name="TextBox 7"/>
          <p:cNvSpPr txBox="1">
            <a:spLocks noChangeArrowheads="1"/>
          </p:cNvSpPr>
          <p:nvPr/>
        </p:nvSpPr>
        <p:spPr bwMode="auto">
          <a:xfrm>
            <a:off x="0" y="-7938"/>
            <a:ext cx="1828800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  <a:latin typeface="Times" pitchFamily="18" charset="0"/>
              </a:rPr>
              <a:t>Overview</a:t>
            </a:r>
            <a:endParaRPr lang="en-US" sz="2000" dirty="0">
              <a:solidFill>
                <a:prstClr val="white"/>
              </a:solidFill>
              <a:latin typeface="Times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42731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 animBg="1"/>
      <p:bldP spid="15" grpId="0"/>
      <p:bldP spid="17" grpId="0" animBg="1"/>
      <p:bldP spid="18" grpId="0"/>
      <p:bldP spid="28" grpId="0" animBg="1"/>
      <p:bldP spid="29" grpId="0"/>
      <p:bldP spid="37" grpId="0"/>
      <p:bldP spid="38" grpId="0"/>
      <p:bldP spid="39" grpId="0"/>
      <p:bldP spid="40" grpId="0" animBg="1"/>
      <p:bldP spid="41" grpId="0" animBg="1"/>
      <p:bldP spid="45" grpId="0"/>
      <p:bldP spid="46" grpId="0"/>
      <p:bldP spid="3" grpId="0" animBg="1"/>
      <p:bldP spid="44" grpId="0" animBg="1"/>
      <p:bldP spid="47" grpId="0"/>
      <p:bldP spid="50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4"/>
          <p:cNvSpPr>
            <a:spLocks/>
          </p:cNvSpPr>
          <p:nvPr/>
        </p:nvSpPr>
        <p:spPr bwMode="auto">
          <a:xfrm>
            <a:off x="2085975" y="762000"/>
            <a:ext cx="48910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3600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Proposed </a:t>
            </a:r>
            <a:r>
              <a:rPr lang="en-US" sz="3600" b="1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Uses</a:t>
            </a:r>
            <a:r>
              <a:rPr lang="en-US" sz="3600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br>
              <a:rPr lang="en-US" sz="3600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3600" i="1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(of  indicators)</a:t>
            </a:r>
          </a:p>
        </p:txBody>
      </p:sp>
      <p:sp>
        <p:nvSpPr>
          <p:cNvPr id="56324" name="AutoShape 5"/>
          <p:cNvSpPr>
            <a:spLocks/>
          </p:cNvSpPr>
          <p:nvPr/>
        </p:nvSpPr>
        <p:spPr bwMode="auto">
          <a:xfrm>
            <a:off x="2628900" y="2133600"/>
            <a:ext cx="3867150" cy="1031875"/>
          </a:xfrm>
          <a:prstGeom prst="roundRect">
            <a:avLst>
              <a:gd name="adj" fmla="val 14421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0" tIns="0" rIns="0" bIns="0" anchor="ctr" anchorCtr="0"/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Georgia" pitchFamily="18" charset="0"/>
                <a:sym typeface="Gill Sans"/>
              </a:rPr>
              <a:t>Report</a:t>
            </a:r>
            <a:endParaRPr lang="en-US" sz="3200" dirty="0">
              <a:solidFill>
                <a:srgbClr val="FFFFFF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6326" name="AutoShape 7"/>
          <p:cNvSpPr>
            <a:spLocks/>
          </p:cNvSpPr>
          <p:nvPr/>
        </p:nvSpPr>
        <p:spPr bwMode="auto">
          <a:xfrm>
            <a:off x="2633663" y="3492500"/>
            <a:ext cx="3867150" cy="1031875"/>
          </a:xfrm>
          <a:prstGeom prst="roundRect">
            <a:avLst>
              <a:gd name="adj" fmla="val 14421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Reward and Sanction</a:t>
            </a:r>
          </a:p>
          <a:p>
            <a:pPr algn="ctr"/>
            <a:endParaRPr lang="en-US" sz="3600" dirty="0">
              <a:solidFill>
                <a:srgbClr val="FFFFFF"/>
              </a:solidFill>
              <a:latin typeface="Gill Sans"/>
              <a:sym typeface="Gill Sans"/>
            </a:endParaRPr>
          </a:p>
        </p:txBody>
      </p:sp>
      <p:sp>
        <p:nvSpPr>
          <p:cNvPr id="56328" name="AutoShape 9"/>
          <p:cNvSpPr>
            <a:spLocks/>
          </p:cNvSpPr>
          <p:nvPr/>
        </p:nvSpPr>
        <p:spPr bwMode="auto">
          <a:xfrm>
            <a:off x="2633663" y="4873625"/>
            <a:ext cx="3867150" cy="1031875"/>
          </a:xfrm>
          <a:prstGeom prst="roundRect">
            <a:avLst>
              <a:gd name="adj" fmla="val 14421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0" tIns="0" rIns="0" bIns="0" anchor="ctr" anchorCtr="0"/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Georgia" pitchFamily="18" charset="0"/>
                <a:sym typeface="Gill Sans"/>
              </a:rPr>
              <a:t>Target Assistance</a:t>
            </a:r>
            <a:endParaRPr lang="en-US" sz="3200" dirty="0">
              <a:solidFill>
                <a:srgbClr val="FFFFFF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6331" name="Line 32"/>
          <p:cNvSpPr>
            <a:spLocks noChangeShapeType="1"/>
          </p:cNvSpPr>
          <p:nvPr/>
        </p:nvSpPr>
        <p:spPr bwMode="auto">
          <a:xfrm>
            <a:off x="147638" y="536575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6596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5"/>
          <p:cNvSpPr>
            <a:spLocks/>
          </p:cNvSpPr>
          <p:nvPr/>
        </p:nvSpPr>
        <p:spPr bwMode="auto">
          <a:xfrm>
            <a:off x="265113" y="609600"/>
            <a:ext cx="85788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3600" b="1" dirty="0">
                <a:solidFill>
                  <a:srgbClr val="0066FF"/>
                </a:solidFill>
                <a:latin typeface="Georgia" pitchFamily="18" charset="0"/>
                <a:sym typeface="Georgia" pitchFamily="18" charset="0"/>
              </a:rPr>
              <a:t>Levels</a:t>
            </a:r>
            <a:r>
              <a:rPr lang="en-US" sz="3600" dirty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at which indicators might be used </a:t>
            </a:r>
          </a:p>
        </p:txBody>
      </p:sp>
      <p:sp>
        <p:nvSpPr>
          <p:cNvPr id="58371" name="AutoShape 51"/>
          <p:cNvSpPr>
            <a:spLocks/>
          </p:cNvSpPr>
          <p:nvPr/>
        </p:nvSpPr>
        <p:spPr bwMode="auto">
          <a:xfrm>
            <a:off x="1873250" y="5410200"/>
            <a:ext cx="5343525" cy="928688"/>
          </a:xfrm>
          <a:prstGeom prst="roundRect">
            <a:avLst>
              <a:gd name="adj" fmla="val 14421"/>
            </a:avLst>
          </a:prstGeom>
          <a:gradFill rotWithShape="1">
            <a:gsLst>
              <a:gs pos="0">
                <a:srgbClr val="0066CC"/>
              </a:gs>
              <a:gs pos="100000">
                <a:srgbClr val="0099C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defTabSz="642938"/>
            <a:endParaRPr lang="en-US" sz="2800" b="1" dirty="0">
              <a:solidFill>
                <a:srgbClr val="FFFFFF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8372" name="Rectangle 6"/>
          <p:cNvSpPr>
            <a:spLocks/>
          </p:cNvSpPr>
          <p:nvPr/>
        </p:nvSpPr>
        <p:spPr bwMode="auto">
          <a:xfrm>
            <a:off x="3495675" y="5638800"/>
            <a:ext cx="21082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8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State </a:t>
            </a:r>
          </a:p>
        </p:txBody>
      </p:sp>
      <p:sp>
        <p:nvSpPr>
          <p:cNvPr id="58373" name="AutoShape 52"/>
          <p:cNvSpPr>
            <a:spLocks/>
          </p:cNvSpPr>
          <p:nvPr/>
        </p:nvSpPr>
        <p:spPr bwMode="auto">
          <a:xfrm>
            <a:off x="1924050" y="4419600"/>
            <a:ext cx="5276850" cy="928688"/>
          </a:xfrm>
          <a:prstGeom prst="roundRect">
            <a:avLst>
              <a:gd name="adj" fmla="val 14421"/>
            </a:avLst>
          </a:prstGeom>
          <a:gradFill rotWithShape="1">
            <a:gsLst>
              <a:gs pos="0">
                <a:srgbClr val="0066CC"/>
              </a:gs>
              <a:gs pos="100000">
                <a:srgbClr val="0099C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defTabSz="642938"/>
            <a:endParaRPr lang="en-US" sz="2800" b="1" dirty="0">
              <a:solidFill>
                <a:srgbClr val="FFFFFF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8374" name="Rectangle 8"/>
          <p:cNvSpPr>
            <a:spLocks/>
          </p:cNvSpPr>
          <p:nvPr/>
        </p:nvSpPr>
        <p:spPr bwMode="auto">
          <a:xfrm>
            <a:off x="3319463" y="4649788"/>
            <a:ext cx="24511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8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LEA</a:t>
            </a:r>
          </a:p>
        </p:txBody>
      </p:sp>
      <p:sp>
        <p:nvSpPr>
          <p:cNvPr id="58375" name="AutoShape 54"/>
          <p:cNvSpPr>
            <a:spLocks/>
          </p:cNvSpPr>
          <p:nvPr/>
        </p:nvSpPr>
        <p:spPr bwMode="auto">
          <a:xfrm>
            <a:off x="1949450" y="3429000"/>
            <a:ext cx="5210175" cy="928688"/>
          </a:xfrm>
          <a:prstGeom prst="roundRect">
            <a:avLst>
              <a:gd name="adj" fmla="val 14421"/>
            </a:avLst>
          </a:prstGeom>
          <a:gradFill rotWithShape="1">
            <a:gsLst>
              <a:gs pos="0">
                <a:srgbClr val="0066CC"/>
              </a:gs>
              <a:gs pos="100000">
                <a:srgbClr val="0099CC"/>
              </a:gs>
            </a:gsLst>
            <a:lin ang="5400000" scaled="1"/>
          </a:gradFill>
          <a:ln w="76200">
            <a:solidFill>
              <a:srgbClr val="FF99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642938"/>
            <a:endParaRPr lang="en-US" sz="2800" b="1" dirty="0">
              <a:solidFill>
                <a:srgbClr val="FFFFFF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8376" name="Rectangle 10"/>
          <p:cNvSpPr>
            <a:spLocks/>
          </p:cNvSpPr>
          <p:nvPr/>
        </p:nvSpPr>
        <p:spPr bwMode="auto">
          <a:xfrm>
            <a:off x="2871788" y="3683000"/>
            <a:ext cx="3365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8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School </a:t>
            </a:r>
          </a:p>
        </p:txBody>
      </p:sp>
      <p:sp>
        <p:nvSpPr>
          <p:cNvPr id="58377" name="AutoShape 53"/>
          <p:cNvSpPr>
            <a:spLocks/>
          </p:cNvSpPr>
          <p:nvPr/>
        </p:nvSpPr>
        <p:spPr bwMode="auto">
          <a:xfrm>
            <a:off x="2016125" y="2438400"/>
            <a:ext cx="5073650" cy="928688"/>
          </a:xfrm>
          <a:prstGeom prst="roundRect">
            <a:avLst>
              <a:gd name="adj" fmla="val 14421"/>
            </a:avLst>
          </a:prstGeom>
          <a:gradFill rotWithShape="1">
            <a:gsLst>
              <a:gs pos="0">
                <a:srgbClr val="0066CC"/>
              </a:gs>
              <a:gs pos="100000">
                <a:srgbClr val="0099C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defTabSz="642938"/>
            <a:endParaRPr lang="en-US" sz="2800" b="1" dirty="0">
              <a:solidFill>
                <a:srgbClr val="FFFFFF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8378" name="Rectangle 44"/>
          <p:cNvSpPr>
            <a:spLocks/>
          </p:cNvSpPr>
          <p:nvPr/>
        </p:nvSpPr>
        <p:spPr bwMode="auto">
          <a:xfrm>
            <a:off x="2300288" y="2693988"/>
            <a:ext cx="44894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8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Classroom</a:t>
            </a:r>
          </a:p>
        </p:txBody>
      </p:sp>
      <p:sp>
        <p:nvSpPr>
          <p:cNvPr id="58379" name="AutoShape 84"/>
          <p:cNvSpPr>
            <a:spLocks/>
          </p:cNvSpPr>
          <p:nvPr/>
        </p:nvSpPr>
        <p:spPr bwMode="auto">
          <a:xfrm>
            <a:off x="2052638" y="1447800"/>
            <a:ext cx="5010150" cy="928688"/>
          </a:xfrm>
          <a:prstGeom prst="roundRect">
            <a:avLst>
              <a:gd name="adj" fmla="val 14421"/>
            </a:avLst>
          </a:prstGeom>
          <a:gradFill rotWithShape="1">
            <a:gsLst>
              <a:gs pos="0">
                <a:srgbClr val="0066CC"/>
              </a:gs>
              <a:gs pos="100000">
                <a:srgbClr val="0099C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defTabSz="642938"/>
            <a:endParaRPr lang="en-US" sz="2800" b="1" dirty="0">
              <a:solidFill>
                <a:srgbClr val="FFFFFF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8380" name="Rectangle 85"/>
          <p:cNvSpPr>
            <a:spLocks/>
          </p:cNvSpPr>
          <p:nvPr/>
        </p:nvSpPr>
        <p:spPr bwMode="auto">
          <a:xfrm>
            <a:off x="2335213" y="1703388"/>
            <a:ext cx="44323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800" dirty="0">
                <a:solidFill>
                  <a:srgbClr val="FFFFFF"/>
                </a:solidFill>
                <a:latin typeface="Georgia" pitchFamily="18" charset="0"/>
                <a:sym typeface="Georgia" pitchFamily="18" charset="0"/>
              </a:rPr>
              <a:t>Student</a:t>
            </a:r>
          </a:p>
        </p:txBody>
      </p:sp>
      <p:sp>
        <p:nvSpPr>
          <p:cNvPr id="58382" name="Line 87"/>
          <p:cNvSpPr>
            <a:spLocks noChangeShapeType="1"/>
          </p:cNvSpPr>
          <p:nvPr/>
        </p:nvSpPr>
        <p:spPr bwMode="auto">
          <a:xfrm>
            <a:off x="147638" y="514350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6129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0418" name="Line 15"/>
          <p:cNvSpPr>
            <a:spLocks noChangeShapeType="1"/>
          </p:cNvSpPr>
          <p:nvPr/>
        </p:nvSpPr>
        <p:spPr bwMode="auto">
          <a:xfrm>
            <a:off x="147638" y="536575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717550"/>
            <a:ext cx="65532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rgbClr val="8064A2">
                  <a:lumMod val="50000"/>
                </a:srgbClr>
              </a:solidFill>
              <a:latin typeface="Times" pitchFamily="18" charset="0"/>
            </a:endParaRPr>
          </a:p>
        </p:txBody>
      </p:sp>
      <p:sp>
        <p:nvSpPr>
          <p:cNvPr id="60420" name="TextBox 9"/>
          <p:cNvSpPr txBox="1">
            <a:spLocks noChangeArrowheads="1"/>
          </p:cNvSpPr>
          <p:nvPr/>
        </p:nvSpPr>
        <p:spPr bwMode="auto">
          <a:xfrm>
            <a:off x="1893888" y="-9525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Weighting</a:t>
            </a:r>
            <a:endParaRPr lang="en-US" sz="2000" dirty="0">
              <a:solidFill>
                <a:prstClr val="black"/>
              </a:solidFill>
              <a:latin typeface="Times" pitchFamily="18" charset="0"/>
            </a:endParaRPr>
          </a:p>
        </p:txBody>
      </p:sp>
      <p:sp>
        <p:nvSpPr>
          <p:cNvPr id="60421" name="Line 15"/>
          <p:cNvSpPr>
            <a:spLocks noChangeShapeType="1"/>
          </p:cNvSpPr>
          <p:nvPr/>
        </p:nvSpPr>
        <p:spPr bwMode="auto">
          <a:xfrm>
            <a:off x="147638" y="536575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>
            <a:off x="0" y="511175"/>
            <a:ext cx="9144000" cy="0"/>
          </a:xfrm>
          <a:prstGeom prst="line">
            <a:avLst/>
          </a:prstGeom>
          <a:noFill/>
          <a:ln w="44450" cmpd="dbl">
            <a:solidFill>
              <a:schemeClr val="tx1">
                <a:lumMod val="85000"/>
                <a:lumOff val="15000"/>
                <a:alpha val="85000"/>
              </a:schemeClr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423" name="AutoShape 2"/>
          <p:cNvSpPr>
            <a:spLocks/>
          </p:cNvSpPr>
          <p:nvPr/>
        </p:nvSpPr>
        <p:spPr bwMode="auto">
          <a:xfrm>
            <a:off x="146050" y="1317625"/>
            <a:ext cx="3313113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5715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0424" name="Rectangle 3"/>
          <p:cNvSpPr>
            <a:spLocks/>
          </p:cNvSpPr>
          <p:nvPr/>
        </p:nvSpPr>
        <p:spPr bwMode="auto">
          <a:xfrm>
            <a:off x="0" y="1497013"/>
            <a:ext cx="360521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Performance Composite </a:t>
            </a:r>
            <a:r>
              <a:rPr lang="en-US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/>
            </a:r>
            <a:br>
              <a:rPr lang="en-US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1600" i="1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from End of Course Assessments</a:t>
            </a:r>
          </a:p>
        </p:txBody>
      </p:sp>
      <p:sp>
        <p:nvSpPr>
          <p:cNvPr id="60425" name="AutoShape 4"/>
          <p:cNvSpPr>
            <a:spLocks/>
          </p:cNvSpPr>
          <p:nvPr/>
        </p:nvSpPr>
        <p:spPr bwMode="auto">
          <a:xfrm>
            <a:off x="146050" y="2316163"/>
            <a:ext cx="3313113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0426" name="Rectangle 5"/>
          <p:cNvSpPr>
            <a:spLocks/>
          </p:cNvSpPr>
          <p:nvPr/>
        </p:nvSpPr>
        <p:spPr bwMode="auto">
          <a:xfrm>
            <a:off x="241300" y="2490788"/>
            <a:ext cx="30734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Post-Secondary Readiness</a:t>
            </a:r>
            <a:br>
              <a:rPr lang="en-US" sz="20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1600" i="1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ACT (or SAT)</a:t>
            </a:r>
          </a:p>
        </p:txBody>
      </p:sp>
      <p:sp>
        <p:nvSpPr>
          <p:cNvPr id="60427" name="AutoShape 6"/>
          <p:cNvSpPr>
            <a:spLocks/>
          </p:cNvSpPr>
          <p:nvPr/>
        </p:nvSpPr>
        <p:spPr bwMode="auto">
          <a:xfrm>
            <a:off x="5665788" y="1320800"/>
            <a:ext cx="3313112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57150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0428" name="Rectangle 7"/>
          <p:cNvSpPr>
            <a:spLocks/>
          </p:cNvSpPr>
          <p:nvPr/>
        </p:nvSpPr>
        <p:spPr bwMode="auto">
          <a:xfrm>
            <a:off x="5797550" y="1500188"/>
            <a:ext cx="3040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Student Growth</a:t>
            </a:r>
            <a:r>
              <a:rPr lang="en-US" sz="14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/>
            </a:r>
            <a:br>
              <a:rPr lang="en-US" sz="14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1600" i="1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from End of Course Assessments</a:t>
            </a:r>
          </a:p>
          <a:p>
            <a:pPr algn="ctr" defTabSz="642938"/>
            <a:endParaRPr lang="en-US" sz="2400" dirty="0">
              <a:solidFill>
                <a:prstClr val="white"/>
              </a:solidFill>
              <a:latin typeface="Georgia" pitchFamily="18" charset="0"/>
              <a:sym typeface="Georgia" pitchFamily="18" charset="0"/>
            </a:endParaRPr>
          </a:p>
        </p:txBody>
      </p:sp>
      <p:grpSp>
        <p:nvGrpSpPr>
          <p:cNvPr id="60429" name="Group 19"/>
          <p:cNvGrpSpPr>
            <a:grpSpLocks/>
          </p:cNvGrpSpPr>
          <p:nvPr/>
        </p:nvGrpSpPr>
        <p:grpSpPr bwMode="auto">
          <a:xfrm>
            <a:off x="146050" y="3306763"/>
            <a:ext cx="3313113" cy="946150"/>
            <a:chOff x="208815" y="4630006"/>
            <a:chExt cx="3313848" cy="946248"/>
          </a:xfrm>
        </p:grpSpPr>
        <p:sp>
          <p:nvSpPr>
            <p:cNvPr id="60466" name="AutoShape 8"/>
            <p:cNvSpPr>
              <a:spLocks/>
            </p:cNvSpPr>
            <p:nvPr/>
          </p:nvSpPr>
          <p:spPr bwMode="auto">
            <a:xfrm>
              <a:off x="208815" y="4630006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467" name="Rectangle 9"/>
            <p:cNvSpPr>
              <a:spLocks/>
            </p:cNvSpPr>
            <p:nvPr/>
          </p:nvSpPr>
          <p:spPr bwMode="auto">
            <a:xfrm>
              <a:off x="1181044" y="4795354"/>
              <a:ext cx="1362552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Graduation </a:t>
              </a:r>
            </a:p>
            <a:p>
              <a:pPr algn="ctr" defTabSz="642938"/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Rates</a:t>
              </a:r>
            </a:p>
          </p:txBody>
        </p:sp>
      </p:grpSp>
      <p:grpSp>
        <p:nvGrpSpPr>
          <p:cNvPr id="60430" name="Group 20"/>
          <p:cNvGrpSpPr>
            <a:grpSpLocks/>
          </p:cNvGrpSpPr>
          <p:nvPr/>
        </p:nvGrpSpPr>
        <p:grpSpPr bwMode="auto">
          <a:xfrm>
            <a:off x="146050" y="4298950"/>
            <a:ext cx="3313113" cy="946150"/>
            <a:chOff x="208815" y="5609072"/>
            <a:chExt cx="3313848" cy="946248"/>
          </a:xfrm>
        </p:grpSpPr>
        <p:sp>
          <p:nvSpPr>
            <p:cNvPr id="60464" name="AutoShape 10"/>
            <p:cNvSpPr>
              <a:spLocks/>
            </p:cNvSpPr>
            <p:nvPr/>
          </p:nvSpPr>
          <p:spPr bwMode="auto">
            <a:xfrm>
              <a:off x="208815" y="5609072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465" name="Rectangle 11"/>
            <p:cNvSpPr>
              <a:spLocks/>
            </p:cNvSpPr>
            <p:nvPr/>
          </p:nvSpPr>
          <p:spPr bwMode="auto">
            <a:xfrm>
              <a:off x="1130622" y="5774420"/>
              <a:ext cx="1481175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Math </a:t>
              </a:r>
              <a:b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</a:br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Course Rigor</a:t>
              </a:r>
            </a:p>
          </p:txBody>
        </p:sp>
      </p:grpSp>
      <p:sp>
        <p:nvSpPr>
          <p:cNvPr id="60431" name="AutoShape 4"/>
          <p:cNvSpPr>
            <a:spLocks/>
          </p:cNvSpPr>
          <p:nvPr/>
        </p:nvSpPr>
        <p:spPr bwMode="auto">
          <a:xfrm>
            <a:off x="5673725" y="2319338"/>
            <a:ext cx="3314700" cy="946150"/>
          </a:xfrm>
          <a:prstGeom prst="roundRect">
            <a:avLst>
              <a:gd name="adj" fmla="val 12333"/>
            </a:avLst>
          </a:prstGeom>
          <a:solidFill>
            <a:srgbClr val="486B1C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 sz="1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0432" name="Rectangle 5"/>
          <p:cNvSpPr>
            <a:spLocks/>
          </p:cNvSpPr>
          <p:nvPr/>
        </p:nvSpPr>
        <p:spPr bwMode="auto">
          <a:xfrm>
            <a:off x="6577013" y="2484438"/>
            <a:ext cx="17748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0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Post-Secondary</a:t>
            </a:r>
            <a:br>
              <a:rPr lang="en-US" sz="20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</a:br>
            <a:r>
              <a:rPr lang="en-US" sz="2000" dirty="0">
                <a:solidFill>
                  <a:prstClr val="white"/>
                </a:solidFill>
                <a:latin typeface="Georgia" pitchFamily="18" charset="0"/>
                <a:sym typeface="Georgia" pitchFamily="18" charset="0"/>
              </a:rPr>
              <a:t>Readiness</a:t>
            </a:r>
          </a:p>
        </p:txBody>
      </p:sp>
      <p:grpSp>
        <p:nvGrpSpPr>
          <p:cNvPr id="60433" name="Group 30"/>
          <p:cNvGrpSpPr>
            <a:grpSpLocks/>
          </p:cNvGrpSpPr>
          <p:nvPr/>
        </p:nvGrpSpPr>
        <p:grpSpPr bwMode="auto">
          <a:xfrm>
            <a:off x="5673725" y="3311525"/>
            <a:ext cx="3314700" cy="946150"/>
            <a:chOff x="208815" y="4630006"/>
            <a:chExt cx="3313848" cy="946248"/>
          </a:xfrm>
        </p:grpSpPr>
        <p:sp>
          <p:nvSpPr>
            <p:cNvPr id="60462" name="AutoShape 8"/>
            <p:cNvSpPr>
              <a:spLocks/>
            </p:cNvSpPr>
            <p:nvPr/>
          </p:nvSpPr>
          <p:spPr bwMode="auto">
            <a:xfrm>
              <a:off x="208815" y="4630006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463" name="Rectangle 9"/>
            <p:cNvSpPr>
              <a:spLocks/>
            </p:cNvSpPr>
            <p:nvPr/>
          </p:nvSpPr>
          <p:spPr bwMode="auto">
            <a:xfrm>
              <a:off x="1181044" y="4795354"/>
              <a:ext cx="1362552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Graduation </a:t>
              </a:r>
            </a:p>
            <a:p>
              <a:pPr algn="ctr" defTabSz="642938"/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Rates</a:t>
              </a:r>
            </a:p>
          </p:txBody>
        </p:sp>
      </p:grpSp>
      <p:grpSp>
        <p:nvGrpSpPr>
          <p:cNvPr id="60434" name="Group 31"/>
          <p:cNvGrpSpPr>
            <a:grpSpLocks/>
          </p:cNvGrpSpPr>
          <p:nvPr/>
        </p:nvGrpSpPr>
        <p:grpSpPr bwMode="auto">
          <a:xfrm>
            <a:off x="5673725" y="4316413"/>
            <a:ext cx="3314700" cy="946150"/>
            <a:chOff x="208815" y="5609072"/>
            <a:chExt cx="3313848" cy="946248"/>
          </a:xfrm>
        </p:grpSpPr>
        <p:sp>
          <p:nvSpPr>
            <p:cNvPr id="60460" name="AutoShape 10"/>
            <p:cNvSpPr>
              <a:spLocks/>
            </p:cNvSpPr>
            <p:nvPr/>
          </p:nvSpPr>
          <p:spPr bwMode="auto">
            <a:xfrm>
              <a:off x="208815" y="5609072"/>
              <a:ext cx="3313848" cy="946248"/>
            </a:xfrm>
            <a:prstGeom prst="roundRect">
              <a:avLst>
                <a:gd name="adj" fmla="val 12333"/>
              </a:avLst>
            </a:prstGeom>
            <a:solidFill>
              <a:srgbClr val="486B1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 sz="16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461" name="Rectangle 11"/>
            <p:cNvSpPr>
              <a:spLocks/>
            </p:cNvSpPr>
            <p:nvPr/>
          </p:nvSpPr>
          <p:spPr bwMode="auto">
            <a:xfrm>
              <a:off x="1130622" y="5774420"/>
              <a:ext cx="1481175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Math </a:t>
              </a:r>
              <a:b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</a:br>
              <a:r>
                <a:rPr lang="en-US" sz="2000" dirty="0">
                  <a:solidFill>
                    <a:prstClr val="white"/>
                  </a:solidFill>
                  <a:latin typeface="Georgia" pitchFamily="18" charset="0"/>
                  <a:sym typeface="Georgia" pitchFamily="18" charset="0"/>
                </a:rPr>
                <a:t>Course Rigor</a:t>
              </a:r>
            </a:p>
          </p:txBody>
        </p:sp>
      </p:grpSp>
      <p:sp>
        <p:nvSpPr>
          <p:cNvPr id="60435" name="Rectangle 36"/>
          <p:cNvSpPr>
            <a:spLocks noChangeArrowheads="1"/>
          </p:cNvSpPr>
          <p:nvPr/>
        </p:nvSpPr>
        <p:spPr bwMode="auto">
          <a:xfrm>
            <a:off x="5899150" y="2411413"/>
            <a:ext cx="565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 b="1">
                <a:solidFill>
                  <a:prstClr val="white"/>
                </a:solidFill>
                <a:latin typeface="Georgia" pitchFamily="18" charset="0"/>
              </a:rPr>
              <a:t>Δ</a:t>
            </a:r>
            <a:endParaRPr lang="en-US" sz="40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0436" name="Rectangle 37"/>
          <p:cNvSpPr>
            <a:spLocks noChangeArrowheads="1"/>
          </p:cNvSpPr>
          <p:nvPr/>
        </p:nvSpPr>
        <p:spPr bwMode="auto">
          <a:xfrm>
            <a:off x="5892800" y="3432175"/>
            <a:ext cx="565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 b="1">
                <a:solidFill>
                  <a:prstClr val="white"/>
                </a:solidFill>
                <a:latin typeface="Georgia" pitchFamily="18" charset="0"/>
              </a:rPr>
              <a:t>Δ</a:t>
            </a:r>
            <a:endParaRPr lang="en-US" sz="40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0437" name="Rectangle 38"/>
          <p:cNvSpPr>
            <a:spLocks noChangeArrowheads="1"/>
          </p:cNvSpPr>
          <p:nvPr/>
        </p:nvSpPr>
        <p:spPr bwMode="auto">
          <a:xfrm>
            <a:off x="5886450" y="4424363"/>
            <a:ext cx="565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 b="1">
                <a:solidFill>
                  <a:prstClr val="white"/>
                </a:solidFill>
                <a:latin typeface="Georgia" pitchFamily="18" charset="0"/>
              </a:rPr>
              <a:t>Δ</a:t>
            </a:r>
            <a:endParaRPr lang="en-US" sz="40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0438" name="AutoShape 49"/>
          <p:cNvSpPr>
            <a:spLocks noChangeArrowheads="1"/>
          </p:cNvSpPr>
          <p:nvPr/>
        </p:nvSpPr>
        <p:spPr bwMode="auto">
          <a:xfrm>
            <a:off x="146050" y="650875"/>
            <a:ext cx="4421188" cy="558800"/>
          </a:xfrm>
          <a:prstGeom prst="roundRect">
            <a:avLst>
              <a:gd name="adj" fmla="val 9690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prstClr val="white"/>
                </a:solidFill>
                <a:latin typeface="Georgia" pitchFamily="18" charset="0"/>
              </a:rPr>
              <a:t>Absolute Performance Index</a:t>
            </a:r>
          </a:p>
        </p:txBody>
      </p:sp>
      <p:sp>
        <p:nvSpPr>
          <p:cNvPr id="41" name="AutoShape 50"/>
          <p:cNvSpPr>
            <a:spLocks noChangeArrowheads="1"/>
          </p:cNvSpPr>
          <p:nvPr/>
        </p:nvSpPr>
        <p:spPr bwMode="auto">
          <a:xfrm>
            <a:off x="4572000" y="647700"/>
            <a:ext cx="4416425" cy="558800"/>
          </a:xfrm>
          <a:prstGeom prst="roundRect">
            <a:avLst>
              <a:gd name="adj" fmla="val 9690"/>
            </a:avLst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Georgia" pitchFamily="18" charset="0"/>
              </a:rPr>
              <a:t>Growth Index</a:t>
            </a:r>
          </a:p>
        </p:txBody>
      </p:sp>
      <p:sp>
        <p:nvSpPr>
          <p:cNvPr id="60440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BC1CBD-B675-40C9-9981-1C1A29A7F01D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0441" name="TextBox 42"/>
          <p:cNvSpPr txBox="1">
            <a:spLocks noChangeArrowheads="1"/>
          </p:cNvSpPr>
          <p:nvPr/>
        </p:nvSpPr>
        <p:spPr bwMode="auto">
          <a:xfrm>
            <a:off x="0" y="-7938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prstClr val="white"/>
                </a:solidFill>
                <a:latin typeface="Times" pitchFamily="18" charset="0"/>
              </a:rPr>
              <a:t>NCTA</a:t>
            </a:r>
            <a:endParaRPr lang="en-US" sz="2000" dirty="0">
              <a:solidFill>
                <a:prstClr val="white"/>
              </a:solidFill>
              <a:latin typeface="Times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32188" y="1344613"/>
          <a:ext cx="2070848" cy="3845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424"/>
                <a:gridCol w="1035424"/>
              </a:tblGrid>
              <a:tr h="961418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w%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w%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</a:tr>
              <a:tr h="961418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x%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x%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</a:tr>
              <a:tr h="961418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y%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y%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</a:tr>
              <a:tr h="961418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z%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z%</a:t>
                      </a:r>
                      <a:endParaRPr lang="en-US" sz="32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7136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828800" cy="51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2466" name="Line 15"/>
          <p:cNvSpPr>
            <a:spLocks noChangeShapeType="1"/>
          </p:cNvSpPr>
          <p:nvPr/>
        </p:nvSpPr>
        <p:spPr bwMode="auto">
          <a:xfrm>
            <a:off x="147638" y="536575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2467" name="Line 15"/>
          <p:cNvSpPr>
            <a:spLocks noChangeShapeType="1"/>
          </p:cNvSpPr>
          <p:nvPr/>
        </p:nvSpPr>
        <p:spPr bwMode="auto">
          <a:xfrm>
            <a:off x="147638" y="536575"/>
            <a:ext cx="8840787" cy="0"/>
          </a:xfrm>
          <a:prstGeom prst="line">
            <a:avLst/>
          </a:prstGeom>
          <a:noFill/>
          <a:ln w="12700">
            <a:solidFill>
              <a:schemeClr val="bg1">
                <a:alpha val="85097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>
            <a:off x="0" y="511175"/>
            <a:ext cx="9144000" cy="0"/>
          </a:xfrm>
          <a:prstGeom prst="line">
            <a:avLst/>
          </a:prstGeom>
          <a:noFill/>
          <a:ln w="44450" cmpd="dbl">
            <a:solidFill>
              <a:schemeClr val="tx1">
                <a:lumMod val="85000"/>
                <a:lumOff val="15000"/>
                <a:alpha val="85000"/>
              </a:schemeClr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469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6769100" y="6342063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3365FD-5B92-48FC-9889-8F670161DF42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0" name="Group 68"/>
          <p:cNvGraphicFramePr>
            <a:graphicFrameLocks noGrp="1"/>
          </p:cNvGraphicFramePr>
          <p:nvPr/>
        </p:nvGraphicFramePr>
        <p:xfrm>
          <a:off x="1176338" y="990600"/>
          <a:ext cx="7205981" cy="4752022"/>
        </p:xfrm>
        <a:graphic>
          <a:graphicData uri="http://schemas.openxmlformats.org/drawingml/2006/table">
            <a:tbl>
              <a:tblPr/>
              <a:tblGrid>
                <a:gridCol w="222390"/>
                <a:gridCol w="694969"/>
                <a:gridCol w="698359"/>
                <a:gridCol w="698359"/>
                <a:gridCol w="700054"/>
                <a:gridCol w="698359"/>
                <a:gridCol w="698359"/>
                <a:gridCol w="698359"/>
                <a:gridCol w="700055"/>
                <a:gridCol w="696663"/>
                <a:gridCol w="700055"/>
              </a:tblGrid>
              <a:tr h="1150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0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0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0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7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09" name="AutoShape 49"/>
          <p:cNvSpPr>
            <a:spLocks noChangeArrowheads="1"/>
          </p:cNvSpPr>
          <p:nvPr/>
        </p:nvSpPr>
        <p:spPr bwMode="auto">
          <a:xfrm>
            <a:off x="1522413" y="5791200"/>
            <a:ext cx="6630987" cy="558800"/>
          </a:xfrm>
          <a:prstGeom prst="roundRect">
            <a:avLst>
              <a:gd name="adj" fmla="val 9690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prstClr val="white"/>
                </a:solidFill>
                <a:latin typeface="Georgia" pitchFamily="18" charset="0"/>
              </a:rPr>
              <a:t>Absolute Performance </a:t>
            </a:r>
            <a:r>
              <a:rPr lang="en-US" sz="3200" dirty="0">
                <a:solidFill>
                  <a:prstClr val="white"/>
                </a:solidFill>
                <a:latin typeface="Georgia" pitchFamily="18" charset="0"/>
              </a:rPr>
              <a:t>Index</a:t>
            </a:r>
          </a:p>
        </p:txBody>
      </p:sp>
      <p:sp>
        <p:nvSpPr>
          <p:cNvPr id="22" name="AutoShape 50"/>
          <p:cNvSpPr>
            <a:spLocks noChangeArrowheads="1"/>
          </p:cNvSpPr>
          <p:nvPr/>
        </p:nvSpPr>
        <p:spPr bwMode="auto">
          <a:xfrm rot="16200000">
            <a:off x="-1562894" y="3074194"/>
            <a:ext cx="4827588" cy="558800"/>
          </a:xfrm>
          <a:prstGeom prst="roundRect">
            <a:avLst>
              <a:gd name="adj" fmla="val 9690"/>
            </a:avLst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prstClr val="white"/>
                </a:solidFill>
                <a:latin typeface="Georgia" pitchFamily="18" charset="0"/>
              </a:rPr>
              <a:t>Growth</a:t>
            </a:r>
            <a:r>
              <a:rPr lang="en-US" sz="4000" dirty="0">
                <a:solidFill>
                  <a:prstClr val="white"/>
                </a:solidFill>
                <a:latin typeface="Georgia" pitchFamily="18" charset="0"/>
              </a:rPr>
              <a:t> Index</a:t>
            </a:r>
          </a:p>
        </p:txBody>
      </p:sp>
      <p:sp>
        <p:nvSpPr>
          <p:cNvPr id="3" name="Oval 2"/>
          <p:cNvSpPr/>
          <p:nvPr/>
        </p:nvSpPr>
        <p:spPr>
          <a:xfrm>
            <a:off x="2971800" y="1693863"/>
            <a:ext cx="182563" cy="1841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163888" y="1600200"/>
            <a:ext cx="1865312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School 1 </a:t>
            </a:r>
            <a:b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(Good growth, </a:t>
            </a:r>
            <a:b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poor performance)</a:t>
            </a:r>
          </a:p>
          <a:p>
            <a:endParaRPr lang="en-US" b="1" dirty="0">
              <a:solidFill>
                <a:prstClr val="black"/>
              </a:solidFill>
              <a:latin typeface="Times" pitchFamily="18" charset="0"/>
              <a:sym typeface="Symbol" pitchFamily="18" charset="2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743200" y="3535363"/>
            <a:ext cx="182563" cy="1825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935288" y="3440113"/>
            <a:ext cx="22352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School 2</a:t>
            </a:r>
            <a:b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(Poor growth, </a:t>
            </a:r>
            <a:b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poor performance)</a:t>
            </a:r>
          </a:p>
          <a:p>
            <a:endParaRPr lang="en-US" b="1" dirty="0">
              <a:solidFill>
                <a:prstClr val="black"/>
              </a:solidFill>
              <a:latin typeface="Times" pitchFamily="18" charset="0"/>
              <a:sym typeface="Symbol" pitchFamily="18" charset="2"/>
            </a:endParaRPr>
          </a:p>
          <a:p>
            <a:endParaRPr lang="en-US" b="1" dirty="0">
              <a:solidFill>
                <a:prstClr val="black"/>
              </a:solidFill>
              <a:latin typeface="Times" pitchFamily="18" charset="0"/>
              <a:sym typeface="Symbol" pitchFamily="18" charset="2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754688" y="2303463"/>
            <a:ext cx="182562" cy="1841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946775" y="2209800"/>
            <a:ext cx="22066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School 3  </a:t>
            </a:r>
            <a:b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(Good growth, </a:t>
            </a:r>
            <a:b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good performance)</a:t>
            </a:r>
          </a:p>
        </p:txBody>
      </p:sp>
      <p:sp>
        <p:nvSpPr>
          <p:cNvPr id="62517" name="TextBox 31"/>
          <p:cNvSpPr txBox="1">
            <a:spLocks noChangeArrowheads="1"/>
          </p:cNvSpPr>
          <p:nvPr/>
        </p:nvSpPr>
        <p:spPr bwMode="auto">
          <a:xfrm>
            <a:off x="1893888" y="-9525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Model Basics</a:t>
            </a:r>
            <a:endParaRPr lang="en-US" sz="2000" dirty="0">
              <a:solidFill>
                <a:prstClr val="black"/>
              </a:solidFill>
              <a:latin typeface="Times" pitchFamily="18" charset="0"/>
            </a:endParaRPr>
          </a:p>
        </p:txBody>
      </p:sp>
      <p:sp>
        <p:nvSpPr>
          <p:cNvPr id="62518" name="TextBox 18"/>
          <p:cNvSpPr txBox="1">
            <a:spLocks noChangeArrowheads="1"/>
          </p:cNvSpPr>
          <p:nvPr/>
        </p:nvSpPr>
        <p:spPr bwMode="auto">
          <a:xfrm>
            <a:off x="0" y="-7938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prstClr val="white"/>
                </a:solidFill>
                <a:latin typeface="Times" pitchFamily="18" charset="0"/>
              </a:rPr>
              <a:t>NCTA</a:t>
            </a:r>
            <a:endParaRPr lang="en-US" sz="2000" dirty="0">
              <a:solidFill>
                <a:prstClr val="white"/>
              </a:solidFill>
              <a:latin typeface="Times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Draft - July 13, 2011</a:t>
            </a:r>
          </a:p>
        </p:txBody>
      </p:sp>
      <p:sp>
        <p:nvSpPr>
          <p:cNvPr id="19" name="Oval 18"/>
          <p:cNvSpPr/>
          <p:nvPr/>
        </p:nvSpPr>
        <p:spPr>
          <a:xfrm>
            <a:off x="6477000" y="4741863"/>
            <a:ext cx="182562" cy="1841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669087" y="4648200"/>
            <a:ext cx="22066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School 3  </a:t>
            </a:r>
            <a:br>
              <a:rPr lang="en-US" b="1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 smtClean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(Poor </a:t>
            </a: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growth, </a:t>
            </a:r>
            <a:b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</a:br>
            <a:r>
              <a:rPr lang="en-US" sz="1600" dirty="0">
                <a:solidFill>
                  <a:prstClr val="black"/>
                </a:solidFill>
                <a:latin typeface="Times" pitchFamily="18" charset="0"/>
                <a:sym typeface="Symbol" pitchFamily="18" charset="2"/>
              </a:rPr>
              <a:t>good performance)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28732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  <p:bldP spid="27" grpId="0" animBg="1"/>
      <p:bldP spid="28" grpId="0"/>
      <p:bldP spid="29" grpId="0" animBg="1"/>
      <p:bldP spid="30" grpId="0"/>
      <p:bldP spid="19" grpId="0" animBg="1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d0afcdd9-e105-418d-bbfe-42a755016c08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SLIDE_GUID" val="8171bc85-6488-44c3-a60f-b421ea7fc27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FF9900"/>
          </a:solidFill>
          <a:headEnd type="triangle"/>
          <a:tailEnd type="triangl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002D99"/>
      </a:accent1>
      <a:accent2>
        <a:srgbClr val="333399"/>
      </a:accent2>
      <a:accent3>
        <a:srgbClr val="AAAAAA"/>
      </a:accent3>
      <a:accent4>
        <a:srgbClr val="DADADA"/>
      </a:accent4>
      <a:accent5>
        <a:srgbClr val="AAAD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>
                <a:alpha val="84999"/>
              </a:srgbClr>
            </a:gs>
            <a:gs pos="100000">
              <a:srgbClr val="0B3280">
                <a:alpha val="8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:a="http://schemas.openxmlformats.org/drawingml/2006/main" xmlns="" w="12700" cap="flat" cmpd="sng" algn="ctr">
              <a:solidFill>
                <a:srgbClr val="2F3946">
                  <a:alpha val="84999"/>
                </a:srgbClr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642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>
                <a:alpha val="84999"/>
              </a:srgbClr>
            </a:gs>
            <a:gs pos="100000">
              <a:srgbClr val="0B3280">
                <a:alpha val="8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:a="http://schemas.openxmlformats.org/drawingml/2006/main" xmlns="" w="12700" cap="flat" cmpd="sng" algn="ctr">
              <a:solidFill>
                <a:srgbClr val="2F3946">
                  <a:alpha val="84999"/>
                </a:srgbClr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642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6676</TotalTime>
  <Words>666</Words>
  <Application>Microsoft Macintosh PowerPoint</Application>
  <PresentationFormat>On-screen Show (4:3)</PresentationFormat>
  <Paragraphs>168</Paragraphs>
  <Slides>12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Office Theme</vt:lpstr>
      <vt:lpstr>1_Office Theme</vt:lpstr>
      <vt:lpstr>2_Office Theme</vt:lpstr>
      <vt:lpstr>Title &amp; Subtitle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NCDPI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mmartin</dc:creator>
  <cp:lastModifiedBy>Jan King</cp:lastModifiedBy>
  <cp:revision>361</cp:revision>
  <cp:lastPrinted>2011-09-12T15:42:44Z</cp:lastPrinted>
  <dcterms:created xsi:type="dcterms:W3CDTF">2011-09-13T15:59:18Z</dcterms:created>
  <dcterms:modified xsi:type="dcterms:W3CDTF">2011-09-13T16:01:55Z</dcterms:modified>
</cp:coreProperties>
</file>